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BC44A740" ContentType="image/png"/>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0.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4.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688" r:id="rId3"/>
    <p:sldMasterId id="2147483722" r:id="rId4"/>
    <p:sldMasterId id="2147483752" r:id="rId5"/>
    <p:sldMasterId id="2147483771" r:id="rId6"/>
    <p:sldMasterId id="2147483788" r:id="rId7"/>
    <p:sldMasterId id="2147483823" r:id="rId8"/>
    <p:sldMasterId id="2147483845" r:id="rId9"/>
    <p:sldMasterId id="2147483867" r:id="rId10"/>
    <p:sldMasterId id="2147483887" r:id="rId11"/>
    <p:sldMasterId id="2147483904" r:id="rId12"/>
    <p:sldMasterId id="2147483911" r:id="rId13"/>
    <p:sldMasterId id="2147483946" r:id="rId14"/>
    <p:sldMasterId id="2147483955" r:id="rId15"/>
  </p:sldMasterIdLst>
  <p:notesMasterIdLst>
    <p:notesMasterId r:id="rId88"/>
  </p:notesMasterIdLst>
  <p:sldIdLst>
    <p:sldId id="280" r:id="rId16"/>
    <p:sldId id="281" r:id="rId17"/>
    <p:sldId id="303"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4" r:id="rId40"/>
    <p:sldId id="257" r:id="rId41"/>
    <p:sldId id="258" r:id="rId42"/>
    <p:sldId id="261" r:id="rId43"/>
    <p:sldId id="262" r:id="rId44"/>
    <p:sldId id="263" r:id="rId45"/>
    <p:sldId id="265" r:id="rId46"/>
    <p:sldId id="266" r:id="rId47"/>
    <p:sldId id="269" r:id="rId48"/>
    <p:sldId id="273" r:id="rId49"/>
    <p:sldId id="274" r:id="rId50"/>
    <p:sldId id="277" r:id="rId51"/>
    <p:sldId id="279" r:id="rId52"/>
    <p:sldId id="276"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1" r:id="rId78"/>
    <p:sldId id="332" r:id="rId79"/>
    <p:sldId id="333" r:id="rId80"/>
    <p:sldId id="334" r:id="rId81"/>
    <p:sldId id="330" r:id="rId82"/>
    <p:sldId id="335" r:id="rId83"/>
    <p:sldId id="336" r:id="rId84"/>
    <p:sldId id="337" r:id="rId85"/>
    <p:sldId id="338" r:id="rId86"/>
    <p:sldId id="339"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3" autoAdjust="0"/>
    <p:restoredTop sz="94216" autoAdjust="0"/>
  </p:normalViewPr>
  <p:slideViewPr>
    <p:cSldViewPr snapToGrid="0">
      <p:cViewPr>
        <p:scale>
          <a:sx n="60" d="100"/>
          <a:sy n="60" d="100"/>
        </p:scale>
        <p:origin x="402"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openxmlformats.org/officeDocument/2006/relationships/slide" Target="slides/slide69.xml"/><Relationship Id="rId89"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slide" Target="slides/slide72.xml"/><Relationship Id="rId5" Type="http://schemas.openxmlformats.org/officeDocument/2006/relationships/slideMaster" Target="slideMasters/slideMaster5.xml"/><Relationship Id="rId61" Type="http://schemas.openxmlformats.org/officeDocument/2006/relationships/slide" Target="slides/slide46.xml"/><Relationship Id="rId82" Type="http://schemas.openxmlformats.org/officeDocument/2006/relationships/slide" Target="slides/slide67.xml"/><Relationship Id="rId90" Type="http://schemas.openxmlformats.org/officeDocument/2006/relationships/viewProps" Target="viewProps.xml"/><Relationship Id="rId19" Type="http://schemas.openxmlformats.org/officeDocument/2006/relationships/slide" Target="slides/slide4.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81277-C995-4559-9C7C-B76474E6D488}"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EA2EDCA3-422C-4955-A76F-9674508B325C}">
      <dgm:prSet phldrT="[Text]" custT="1"/>
      <dgm:spPr/>
      <dgm:t>
        <a:bodyPr/>
        <a:lstStyle/>
        <a:p>
          <a:r>
            <a:rPr lang="en-US" sz="2400" b="1" dirty="0"/>
            <a:t>Recognize Accomplishments</a:t>
          </a:r>
        </a:p>
      </dgm:t>
    </dgm:pt>
    <dgm:pt modelId="{45A3CEFA-B3E5-40C6-8D37-6BEF95FDE5F4}" type="parTrans" cxnId="{DCB508D1-C0E6-45F1-BED3-E7AADCE435F7}">
      <dgm:prSet/>
      <dgm:spPr/>
      <dgm:t>
        <a:bodyPr/>
        <a:lstStyle/>
        <a:p>
          <a:endParaRPr lang="en-US"/>
        </a:p>
      </dgm:t>
    </dgm:pt>
    <dgm:pt modelId="{59C4F084-AB3F-4280-B8F4-A50DDDB40E72}" type="sibTrans" cxnId="{DCB508D1-C0E6-45F1-BED3-E7AADCE435F7}">
      <dgm:prSet/>
      <dgm:spPr/>
      <dgm:t>
        <a:bodyPr/>
        <a:lstStyle/>
        <a:p>
          <a:endParaRPr lang="en-US"/>
        </a:p>
      </dgm:t>
    </dgm:pt>
    <dgm:pt modelId="{D18A5AE1-BA17-4C86-8856-730D8F8EFABB}">
      <dgm:prSet phldrT="[Text]"/>
      <dgm:spPr/>
      <dgm:t>
        <a:bodyPr/>
        <a:lstStyle/>
        <a:p>
          <a:r>
            <a:rPr lang="en-US" dirty="0"/>
            <a:t>Finish a chapter, Finish a Lab, Watch a video, Read a white paper… All Accomplishments</a:t>
          </a:r>
        </a:p>
      </dgm:t>
    </dgm:pt>
    <dgm:pt modelId="{2E6CC550-1627-4A0F-960C-7BA102A368CE}" type="parTrans" cxnId="{456CBB37-C338-4A85-B203-C1EF07C1E29B}">
      <dgm:prSet/>
      <dgm:spPr/>
      <dgm:t>
        <a:bodyPr/>
        <a:lstStyle/>
        <a:p>
          <a:endParaRPr lang="en-US"/>
        </a:p>
      </dgm:t>
    </dgm:pt>
    <dgm:pt modelId="{F8D2A6F7-DB75-4E5E-AD52-95A209783E71}" type="sibTrans" cxnId="{456CBB37-C338-4A85-B203-C1EF07C1E29B}">
      <dgm:prSet/>
      <dgm:spPr/>
      <dgm:t>
        <a:bodyPr/>
        <a:lstStyle/>
        <a:p>
          <a:endParaRPr lang="en-US"/>
        </a:p>
      </dgm:t>
    </dgm:pt>
    <dgm:pt modelId="{14D8AC8A-33C5-44A3-B5BF-78609834B86C}">
      <dgm:prSet phldrT="[Text]" custT="1"/>
      <dgm:spPr/>
      <dgm:t>
        <a:bodyPr/>
        <a:lstStyle/>
        <a:p>
          <a:r>
            <a:rPr lang="en-US" sz="2400" b="1" dirty="0"/>
            <a:t>Get Family On Board</a:t>
          </a:r>
        </a:p>
      </dgm:t>
    </dgm:pt>
    <dgm:pt modelId="{27C15242-558A-418E-A43A-9F75E6C01A67}" type="parTrans" cxnId="{E294F488-A32A-4A08-86B8-C46D448322F8}">
      <dgm:prSet/>
      <dgm:spPr/>
      <dgm:t>
        <a:bodyPr/>
        <a:lstStyle/>
        <a:p>
          <a:endParaRPr lang="en-US"/>
        </a:p>
      </dgm:t>
    </dgm:pt>
    <dgm:pt modelId="{2DB076C8-ACAB-4D3B-8B20-256A32D5A27F}" type="sibTrans" cxnId="{E294F488-A32A-4A08-86B8-C46D448322F8}">
      <dgm:prSet/>
      <dgm:spPr/>
      <dgm:t>
        <a:bodyPr/>
        <a:lstStyle/>
        <a:p>
          <a:endParaRPr lang="en-US"/>
        </a:p>
      </dgm:t>
    </dgm:pt>
    <dgm:pt modelId="{5A8F2EBC-85E6-4CFB-A5D6-B5C6E38FF2D0}">
      <dgm:prSet phldrT="[Text]"/>
      <dgm:spPr/>
      <dgm:t>
        <a:bodyPr/>
        <a:lstStyle/>
        <a:p>
          <a:r>
            <a:rPr lang="en-US" dirty="0"/>
            <a:t>Make your goals, their goals.  Trip to Dave &amp; Busters upon completion, ice cream shop for a chapter</a:t>
          </a:r>
        </a:p>
      </dgm:t>
    </dgm:pt>
    <dgm:pt modelId="{B124AE46-1CB6-4DE3-99B5-03CBCA8EF69C}" type="parTrans" cxnId="{B833449A-1F4A-4A12-AC4B-51DA1F988436}">
      <dgm:prSet/>
      <dgm:spPr/>
      <dgm:t>
        <a:bodyPr/>
        <a:lstStyle/>
        <a:p>
          <a:endParaRPr lang="en-US"/>
        </a:p>
      </dgm:t>
    </dgm:pt>
    <dgm:pt modelId="{1A5B0BBB-2B43-4D49-BBC5-7EB9EBC1A8E0}" type="sibTrans" cxnId="{B833449A-1F4A-4A12-AC4B-51DA1F988436}">
      <dgm:prSet/>
      <dgm:spPr/>
      <dgm:t>
        <a:bodyPr/>
        <a:lstStyle/>
        <a:p>
          <a:endParaRPr lang="en-US"/>
        </a:p>
      </dgm:t>
    </dgm:pt>
    <dgm:pt modelId="{61D15527-5E73-453D-90DC-E7ECE35AF174}">
      <dgm:prSet phldrT="[Text]"/>
      <dgm:spPr/>
      <dgm:t>
        <a:bodyPr/>
        <a:lstStyle/>
        <a:p>
          <a:r>
            <a:rPr lang="en-US" dirty="0"/>
            <a:t>Make the Decision… Get STARTED NOW!</a:t>
          </a:r>
        </a:p>
      </dgm:t>
    </dgm:pt>
    <dgm:pt modelId="{C8286615-1483-45E1-A7DD-2B78139E3B02}">
      <dgm:prSet phldrT="[Text]"/>
      <dgm:spPr/>
      <dgm:t>
        <a:bodyPr/>
        <a:lstStyle/>
        <a:p>
          <a:r>
            <a:rPr lang="en-US" dirty="0"/>
            <a:t>Self, Career, Income, Stature</a:t>
          </a:r>
        </a:p>
      </dgm:t>
    </dgm:pt>
    <dgm:pt modelId="{69B51F39-3B47-48B7-92EB-29E466F800B8}">
      <dgm:prSet phldrT="[Text]" custT="1"/>
      <dgm:spPr/>
      <dgm:t>
        <a:bodyPr/>
        <a:lstStyle/>
        <a:p>
          <a:r>
            <a:rPr lang="en-US" sz="2400" b="1" dirty="0"/>
            <a:t>Value of Certification</a:t>
          </a:r>
        </a:p>
      </dgm:t>
    </dgm:pt>
    <dgm:pt modelId="{58C309A8-9467-49EF-8BBB-5C70CFFD842E}" type="sibTrans" cxnId="{B2003CBA-B996-489D-A5C1-66DFB3CEE7BB}">
      <dgm:prSet/>
      <dgm:spPr/>
      <dgm:t>
        <a:bodyPr/>
        <a:lstStyle/>
        <a:p>
          <a:endParaRPr lang="en-US"/>
        </a:p>
      </dgm:t>
    </dgm:pt>
    <dgm:pt modelId="{5AE9D5D5-76FC-439A-9AE4-5BC388489496}" type="parTrans" cxnId="{B2003CBA-B996-489D-A5C1-66DFB3CEE7BB}">
      <dgm:prSet/>
      <dgm:spPr/>
      <dgm:t>
        <a:bodyPr/>
        <a:lstStyle/>
        <a:p>
          <a:endParaRPr lang="en-US"/>
        </a:p>
      </dgm:t>
    </dgm:pt>
    <dgm:pt modelId="{8BB6A7F2-ED2B-4008-95CF-1D1E011586D7}" type="sibTrans" cxnId="{645CDCE4-551B-44E7-8F80-4508BF30A52F}">
      <dgm:prSet/>
      <dgm:spPr/>
      <dgm:t>
        <a:bodyPr/>
        <a:lstStyle/>
        <a:p>
          <a:endParaRPr lang="en-US"/>
        </a:p>
      </dgm:t>
    </dgm:pt>
    <dgm:pt modelId="{2169D7AD-9F62-4AA9-A4AE-CD0EABD6D227}" type="parTrans" cxnId="{645CDCE4-551B-44E7-8F80-4508BF30A52F}">
      <dgm:prSet/>
      <dgm:spPr/>
      <dgm:t>
        <a:bodyPr/>
        <a:lstStyle/>
        <a:p>
          <a:endParaRPr lang="en-US"/>
        </a:p>
      </dgm:t>
    </dgm:pt>
    <dgm:pt modelId="{4602EDAA-BEEE-4E5C-9564-DEFA69CCA61E}" type="sibTrans" cxnId="{BEECFBC1-6445-4E4A-A84D-FD28AC3798BE}">
      <dgm:prSet/>
      <dgm:spPr/>
      <dgm:t>
        <a:bodyPr/>
        <a:lstStyle/>
        <a:p>
          <a:endParaRPr lang="en-US"/>
        </a:p>
      </dgm:t>
    </dgm:pt>
    <dgm:pt modelId="{1C35EB20-526B-442D-82F1-F138A77AF665}" type="parTrans" cxnId="{BEECFBC1-6445-4E4A-A84D-FD28AC3798BE}">
      <dgm:prSet/>
      <dgm:spPr/>
      <dgm:t>
        <a:bodyPr/>
        <a:lstStyle/>
        <a:p>
          <a:endParaRPr lang="en-US"/>
        </a:p>
      </dgm:t>
    </dgm:pt>
    <dgm:pt modelId="{F2E65024-7ED2-4DDF-8FE2-F24BE255E80C}" type="pres">
      <dgm:prSet presAssocID="{A0E81277-C995-4559-9C7C-B76474E6D488}" presName="Name0" presStyleCnt="0">
        <dgm:presLayoutVars>
          <dgm:chMax/>
          <dgm:chPref/>
          <dgm:dir/>
        </dgm:presLayoutVars>
      </dgm:prSet>
      <dgm:spPr/>
    </dgm:pt>
    <dgm:pt modelId="{6C953D64-5C21-4858-A2CD-C68B469B68DA}" type="pres">
      <dgm:prSet presAssocID="{69B51F39-3B47-48B7-92EB-29E466F800B8}" presName="parenttextcomposite" presStyleCnt="0"/>
      <dgm:spPr/>
    </dgm:pt>
    <dgm:pt modelId="{1096B1FD-8681-4CCE-9BE7-0108F6F867B6}" type="pres">
      <dgm:prSet presAssocID="{69B51F39-3B47-48B7-92EB-29E466F800B8}" presName="parenttext" presStyleLbl="revTx" presStyleIdx="0" presStyleCnt="3">
        <dgm:presLayoutVars>
          <dgm:chMax/>
          <dgm:chPref val="2"/>
          <dgm:bulletEnabled val="1"/>
        </dgm:presLayoutVars>
      </dgm:prSet>
      <dgm:spPr/>
    </dgm:pt>
    <dgm:pt modelId="{48CF5DD6-2EA6-4F61-A72F-70046AC39D12}" type="pres">
      <dgm:prSet presAssocID="{69B51F39-3B47-48B7-92EB-29E466F800B8}" presName="composite" presStyleCnt="0"/>
      <dgm:spPr/>
    </dgm:pt>
    <dgm:pt modelId="{697BCE78-AE2E-443B-9DE2-18680639DF30}" type="pres">
      <dgm:prSet presAssocID="{69B51F39-3B47-48B7-92EB-29E466F800B8}" presName="chevron1" presStyleLbl="alignNode1" presStyleIdx="0" presStyleCnt="21"/>
      <dgm:spPr/>
    </dgm:pt>
    <dgm:pt modelId="{FB5F67B4-7FBB-46AF-90E1-70B885F9B1A0}" type="pres">
      <dgm:prSet presAssocID="{69B51F39-3B47-48B7-92EB-29E466F800B8}" presName="chevron2" presStyleLbl="alignNode1" presStyleIdx="1" presStyleCnt="21"/>
      <dgm:spPr/>
    </dgm:pt>
    <dgm:pt modelId="{8307738E-306A-4730-A007-084DF385F3FF}" type="pres">
      <dgm:prSet presAssocID="{69B51F39-3B47-48B7-92EB-29E466F800B8}" presName="chevron3" presStyleLbl="alignNode1" presStyleIdx="2" presStyleCnt="21"/>
      <dgm:spPr/>
    </dgm:pt>
    <dgm:pt modelId="{23CE8E51-E416-45BB-A560-660D53F17696}" type="pres">
      <dgm:prSet presAssocID="{69B51F39-3B47-48B7-92EB-29E466F800B8}" presName="chevron4" presStyleLbl="alignNode1" presStyleIdx="3" presStyleCnt="21"/>
      <dgm:spPr/>
    </dgm:pt>
    <dgm:pt modelId="{8EB562CC-BFA3-43A6-803F-9A1F56EBA880}" type="pres">
      <dgm:prSet presAssocID="{69B51F39-3B47-48B7-92EB-29E466F800B8}" presName="chevron5" presStyleLbl="alignNode1" presStyleIdx="4" presStyleCnt="21"/>
      <dgm:spPr/>
    </dgm:pt>
    <dgm:pt modelId="{ECAEAB1E-494D-470E-A80F-9C13B690092D}" type="pres">
      <dgm:prSet presAssocID="{69B51F39-3B47-48B7-92EB-29E466F800B8}" presName="chevron6" presStyleLbl="alignNode1" presStyleIdx="5" presStyleCnt="21"/>
      <dgm:spPr/>
    </dgm:pt>
    <dgm:pt modelId="{5FD98E53-203C-4FF7-82C6-F58DA8574E4F}" type="pres">
      <dgm:prSet presAssocID="{69B51F39-3B47-48B7-92EB-29E466F800B8}" presName="chevron7" presStyleLbl="alignNode1" presStyleIdx="6" presStyleCnt="21"/>
      <dgm:spPr/>
    </dgm:pt>
    <dgm:pt modelId="{6430F9DE-B067-4A84-A657-C1F37252AF82}" type="pres">
      <dgm:prSet presAssocID="{69B51F39-3B47-48B7-92EB-29E466F800B8}" presName="childtext" presStyleLbl="solidFgAcc1" presStyleIdx="0" presStyleCnt="3">
        <dgm:presLayoutVars>
          <dgm:chMax/>
          <dgm:chPref val="0"/>
          <dgm:bulletEnabled val="1"/>
        </dgm:presLayoutVars>
      </dgm:prSet>
      <dgm:spPr/>
    </dgm:pt>
    <dgm:pt modelId="{D180B4AE-2C4C-4FB6-92D4-E08EDE42E5D5}" type="pres">
      <dgm:prSet presAssocID="{58C309A8-9467-49EF-8BBB-5C70CFFD842E}" presName="sibTrans" presStyleCnt="0"/>
      <dgm:spPr/>
    </dgm:pt>
    <dgm:pt modelId="{E37C0367-9C02-4AD4-BD8C-CDDD728122AC}" type="pres">
      <dgm:prSet presAssocID="{EA2EDCA3-422C-4955-A76F-9674508B325C}" presName="parenttextcomposite" presStyleCnt="0"/>
      <dgm:spPr/>
    </dgm:pt>
    <dgm:pt modelId="{7879BA2E-6071-493E-B298-947188667C8F}" type="pres">
      <dgm:prSet presAssocID="{EA2EDCA3-422C-4955-A76F-9674508B325C}" presName="parenttext" presStyleLbl="revTx" presStyleIdx="1" presStyleCnt="3">
        <dgm:presLayoutVars>
          <dgm:chMax/>
          <dgm:chPref val="2"/>
          <dgm:bulletEnabled val="1"/>
        </dgm:presLayoutVars>
      </dgm:prSet>
      <dgm:spPr/>
    </dgm:pt>
    <dgm:pt modelId="{96004038-6C8D-4969-BA27-68E6A4709FDE}" type="pres">
      <dgm:prSet presAssocID="{EA2EDCA3-422C-4955-A76F-9674508B325C}" presName="composite" presStyleCnt="0"/>
      <dgm:spPr/>
    </dgm:pt>
    <dgm:pt modelId="{DED14C54-3C21-478E-813A-755AD321E72B}" type="pres">
      <dgm:prSet presAssocID="{EA2EDCA3-422C-4955-A76F-9674508B325C}" presName="chevron1" presStyleLbl="alignNode1" presStyleIdx="7" presStyleCnt="21"/>
      <dgm:spPr/>
    </dgm:pt>
    <dgm:pt modelId="{C31A6627-3921-4A2D-8661-4DE372666C87}" type="pres">
      <dgm:prSet presAssocID="{EA2EDCA3-422C-4955-A76F-9674508B325C}" presName="chevron2" presStyleLbl="alignNode1" presStyleIdx="8" presStyleCnt="21"/>
      <dgm:spPr/>
    </dgm:pt>
    <dgm:pt modelId="{9764ABBE-3EF0-4A1D-B1C4-6C93806C5F4F}" type="pres">
      <dgm:prSet presAssocID="{EA2EDCA3-422C-4955-A76F-9674508B325C}" presName="chevron3" presStyleLbl="alignNode1" presStyleIdx="9" presStyleCnt="21"/>
      <dgm:spPr/>
    </dgm:pt>
    <dgm:pt modelId="{F943E8BD-E77A-452D-B80B-55A5789CB422}" type="pres">
      <dgm:prSet presAssocID="{EA2EDCA3-422C-4955-A76F-9674508B325C}" presName="chevron4" presStyleLbl="alignNode1" presStyleIdx="10" presStyleCnt="21"/>
      <dgm:spPr/>
    </dgm:pt>
    <dgm:pt modelId="{C29948BC-4792-44BB-A348-E696F901916A}" type="pres">
      <dgm:prSet presAssocID="{EA2EDCA3-422C-4955-A76F-9674508B325C}" presName="chevron5" presStyleLbl="alignNode1" presStyleIdx="11" presStyleCnt="21"/>
      <dgm:spPr/>
    </dgm:pt>
    <dgm:pt modelId="{CAA4DF37-FA78-4AB3-AB6B-B4E143DCF66F}" type="pres">
      <dgm:prSet presAssocID="{EA2EDCA3-422C-4955-A76F-9674508B325C}" presName="chevron6" presStyleLbl="alignNode1" presStyleIdx="12" presStyleCnt="21"/>
      <dgm:spPr/>
    </dgm:pt>
    <dgm:pt modelId="{FE5A660D-7DC7-4EE0-B8EF-640A2AD33F22}" type="pres">
      <dgm:prSet presAssocID="{EA2EDCA3-422C-4955-A76F-9674508B325C}" presName="chevron7" presStyleLbl="alignNode1" presStyleIdx="13" presStyleCnt="21"/>
      <dgm:spPr/>
    </dgm:pt>
    <dgm:pt modelId="{BCDF6F4A-81DF-4A84-B5F9-8A911F18A7DB}" type="pres">
      <dgm:prSet presAssocID="{EA2EDCA3-422C-4955-A76F-9674508B325C}" presName="childtext" presStyleLbl="solidFgAcc1" presStyleIdx="1" presStyleCnt="3">
        <dgm:presLayoutVars>
          <dgm:chMax/>
          <dgm:chPref val="0"/>
          <dgm:bulletEnabled val="1"/>
        </dgm:presLayoutVars>
      </dgm:prSet>
      <dgm:spPr/>
    </dgm:pt>
    <dgm:pt modelId="{ECF4BD3F-D3E2-412F-AA5A-2C549F9F2C16}" type="pres">
      <dgm:prSet presAssocID="{59C4F084-AB3F-4280-B8F4-A50DDDB40E72}" presName="sibTrans" presStyleCnt="0"/>
      <dgm:spPr/>
    </dgm:pt>
    <dgm:pt modelId="{7FD98923-305C-4B5F-A5EC-AD60CAEEEF67}" type="pres">
      <dgm:prSet presAssocID="{14D8AC8A-33C5-44A3-B5BF-78609834B86C}" presName="parenttextcomposite" presStyleCnt="0"/>
      <dgm:spPr/>
    </dgm:pt>
    <dgm:pt modelId="{1750DEA6-1349-4773-8D83-7B0686008CCB}" type="pres">
      <dgm:prSet presAssocID="{14D8AC8A-33C5-44A3-B5BF-78609834B86C}" presName="parenttext" presStyleLbl="revTx" presStyleIdx="2" presStyleCnt="3">
        <dgm:presLayoutVars>
          <dgm:chMax/>
          <dgm:chPref val="2"/>
          <dgm:bulletEnabled val="1"/>
        </dgm:presLayoutVars>
      </dgm:prSet>
      <dgm:spPr/>
    </dgm:pt>
    <dgm:pt modelId="{98636034-8CA0-4ADE-BDC4-C0D8FE48C304}" type="pres">
      <dgm:prSet presAssocID="{14D8AC8A-33C5-44A3-B5BF-78609834B86C}" presName="composite" presStyleCnt="0"/>
      <dgm:spPr/>
    </dgm:pt>
    <dgm:pt modelId="{015A0644-3C96-4C98-962B-5D0471BF608E}" type="pres">
      <dgm:prSet presAssocID="{14D8AC8A-33C5-44A3-B5BF-78609834B86C}" presName="chevron1" presStyleLbl="alignNode1" presStyleIdx="14" presStyleCnt="21"/>
      <dgm:spPr/>
    </dgm:pt>
    <dgm:pt modelId="{F7C47965-CCA8-4055-A56D-36FA36F10495}" type="pres">
      <dgm:prSet presAssocID="{14D8AC8A-33C5-44A3-B5BF-78609834B86C}" presName="chevron2" presStyleLbl="alignNode1" presStyleIdx="15" presStyleCnt="21"/>
      <dgm:spPr/>
    </dgm:pt>
    <dgm:pt modelId="{45214177-EA78-487F-A042-51A83FA331D9}" type="pres">
      <dgm:prSet presAssocID="{14D8AC8A-33C5-44A3-B5BF-78609834B86C}" presName="chevron3" presStyleLbl="alignNode1" presStyleIdx="16" presStyleCnt="21"/>
      <dgm:spPr/>
    </dgm:pt>
    <dgm:pt modelId="{E370AF20-FED3-4585-9FB5-E15F7689A43F}" type="pres">
      <dgm:prSet presAssocID="{14D8AC8A-33C5-44A3-B5BF-78609834B86C}" presName="chevron4" presStyleLbl="alignNode1" presStyleIdx="17" presStyleCnt="21"/>
      <dgm:spPr/>
    </dgm:pt>
    <dgm:pt modelId="{B0F91B8B-242D-43B8-8FE9-29EB22F913B3}" type="pres">
      <dgm:prSet presAssocID="{14D8AC8A-33C5-44A3-B5BF-78609834B86C}" presName="chevron5" presStyleLbl="alignNode1" presStyleIdx="18" presStyleCnt="21"/>
      <dgm:spPr/>
    </dgm:pt>
    <dgm:pt modelId="{91D87061-10B0-4CD9-873D-0519C56E9BA3}" type="pres">
      <dgm:prSet presAssocID="{14D8AC8A-33C5-44A3-B5BF-78609834B86C}" presName="chevron6" presStyleLbl="alignNode1" presStyleIdx="19" presStyleCnt="21"/>
      <dgm:spPr/>
    </dgm:pt>
    <dgm:pt modelId="{D4A7A6B8-D189-412B-AC72-947AAFE51E12}" type="pres">
      <dgm:prSet presAssocID="{14D8AC8A-33C5-44A3-B5BF-78609834B86C}" presName="chevron7" presStyleLbl="alignNode1" presStyleIdx="20" presStyleCnt="21"/>
      <dgm:spPr/>
    </dgm:pt>
    <dgm:pt modelId="{75C65DA6-CD6F-41DA-9528-0164593EB2E9}" type="pres">
      <dgm:prSet presAssocID="{14D8AC8A-33C5-44A3-B5BF-78609834B86C}" presName="childtext" presStyleLbl="solidFgAcc1" presStyleIdx="2" presStyleCnt="3">
        <dgm:presLayoutVars>
          <dgm:chMax/>
          <dgm:chPref val="0"/>
          <dgm:bulletEnabled val="1"/>
        </dgm:presLayoutVars>
      </dgm:prSet>
      <dgm:spPr/>
    </dgm:pt>
  </dgm:ptLst>
  <dgm:cxnLst>
    <dgm:cxn modelId="{2470C310-2B8A-4EA5-9F24-3E151EFFB73F}" type="presOf" srcId="{A0E81277-C995-4559-9C7C-B76474E6D488}" destId="{F2E65024-7ED2-4DDF-8FE2-F24BE255E80C}" srcOrd="0" destOrd="0" presId="urn:microsoft.com/office/officeart/2008/layout/VerticalAccentList"/>
    <dgm:cxn modelId="{EA5ADE2C-BA88-46AF-9E9E-9A2E769DA621}" type="presOf" srcId="{D18A5AE1-BA17-4C86-8856-730D8F8EFABB}" destId="{BCDF6F4A-81DF-4A84-B5F9-8A911F18A7DB}" srcOrd="0" destOrd="0" presId="urn:microsoft.com/office/officeart/2008/layout/VerticalAccentList"/>
    <dgm:cxn modelId="{456CBB37-C338-4A85-B203-C1EF07C1E29B}" srcId="{EA2EDCA3-422C-4955-A76F-9674508B325C}" destId="{D18A5AE1-BA17-4C86-8856-730D8F8EFABB}" srcOrd="0" destOrd="0" parTransId="{2E6CC550-1627-4A0F-960C-7BA102A368CE}" sibTransId="{F8D2A6F7-DB75-4E5E-AD52-95A209783E71}"/>
    <dgm:cxn modelId="{4EB9EF37-BB80-481C-B03C-D912F5860FAF}" type="presOf" srcId="{C8286615-1483-45E1-A7DD-2B78139E3B02}" destId="{6430F9DE-B067-4A84-A657-C1F37252AF82}" srcOrd="0" destOrd="0" presId="urn:microsoft.com/office/officeart/2008/layout/VerticalAccentList"/>
    <dgm:cxn modelId="{1ED92850-122A-4245-87B4-0F378643B32D}" type="presOf" srcId="{EA2EDCA3-422C-4955-A76F-9674508B325C}" destId="{7879BA2E-6071-493E-B298-947188667C8F}" srcOrd="0" destOrd="0" presId="urn:microsoft.com/office/officeart/2008/layout/VerticalAccentList"/>
    <dgm:cxn modelId="{93161A78-22E1-42FD-8BCF-93A39F8EE16E}" type="presOf" srcId="{14D8AC8A-33C5-44A3-B5BF-78609834B86C}" destId="{1750DEA6-1349-4773-8D83-7B0686008CCB}" srcOrd="0" destOrd="0" presId="urn:microsoft.com/office/officeart/2008/layout/VerticalAccentList"/>
    <dgm:cxn modelId="{E294F488-A32A-4A08-86B8-C46D448322F8}" srcId="{A0E81277-C995-4559-9C7C-B76474E6D488}" destId="{14D8AC8A-33C5-44A3-B5BF-78609834B86C}" srcOrd="2" destOrd="0" parTransId="{27C15242-558A-418E-A43A-9F75E6C01A67}" sibTransId="{2DB076C8-ACAB-4D3B-8B20-256A32D5A27F}"/>
    <dgm:cxn modelId="{B833449A-1F4A-4A12-AC4B-51DA1F988436}" srcId="{14D8AC8A-33C5-44A3-B5BF-78609834B86C}" destId="{5A8F2EBC-85E6-4CFB-A5D6-B5C6E38FF2D0}" srcOrd="0" destOrd="0" parTransId="{B124AE46-1CB6-4DE3-99B5-03CBCA8EF69C}" sibTransId="{1A5B0BBB-2B43-4D49-BBC5-7EB9EBC1A8E0}"/>
    <dgm:cxn modelId="{DEA0849F-BEF1-4A33-BA39-25407DDD737C}" type="presOf" srcId="{69B51F39-3B47-48B7-92EB-29E466F800B8}" destId="{1096B1FD-8681-4CCE-9BE7-0108F6F867B6}" srcOrd="0" destOrd="0" presId="urn:microsoft.com/office/officeart/2008/layout/VerticalAccentList"/>
    <dgm:cxn modelId="{FA8F7DA2-2F2D-4888-810E-A75A8615E216}" type="presOf" srcId="{61D15527-5E73-453D-90DC-E7ECE35AF174}" destId="{6430F9DE-B067-4A84-A657-C1F37252AF82}" srcOrd="0" destOrd="1" presId="urn:microsoft.com/office/officeart/2008/layout/VerticalAccentList"/>
    <dgm:cxn modelId="{D30EE9B7-B223-47D8-908E-27F2112DD0C9}" type="presOf" srcId="{5A8F2EBC-85E6-4CFB-A5D6-B5C6E38FF2D0}" destId="{75C65DA6-CD6F-41DA-9528-0164593EB2E9}" srcOrd="0" destOrd="0" presId="urn:microsoft.com/office/officeart/2008/layout/VerticalAccentList"/>
    <dgm:cxn modelId="{B2003CBA-B996-489D-A5C1-66DFB3CEE7BB}" srcId="{A0E81277-C995-4559-9C7C-B76474E6D488}" destId="{69B51F39-3B47-48B7-92EB-29E466F800B8}" srcOrd="0" destOrd="0" parTransId="{5AE9D5D5-76FC-439A-9AE4-5BC388489496}" sibTransId="{58C309A8-9467-49EF-8BBB-5C70CFFD842E}"/>
    <dgm:cxn modelId="{BEECFBC1-6445-4E4A-A84D-FD28AC3798BE}" srcId="{69B51F39-3B47-48B7-92EB-29E466F800B8}" destId="{C8286615-1483-45E1-A7DD-2B78139E3B02}" srcOrd="0" destOrd="0" parTransId="{1C35EB20-526B-442D-82F1-F138A77AF665}" sibTransId="{4602EDAA-BEEE-4E5C-9564-DEFA69CCA61E}"/>
    <dgm:cxn modelId="{DCB508D1-C0E6-45F1-BED3-E7AADCE435F7}" srcId="{A0E81277-C995-4559-9C7C-B76474E6D488}" destId="{EA2EDCA3-422C-4955-A76F-9674508B325C}" srcOrd="1" destOrd="0" parTransId="{45A3CEFA-B3E5-40C6-8D37-6BEF95FDE5F4}" sibTransId="{59C4F084-AB3F-4280-B8F4-A50DDDB40E72}"/>
    <dgm:cxn modelId="{645CDCE4-551B-44E7-8F80-4508BF30A52F}" srcId="{69B51F39-3B47-48B7-92EB-29E466F800B8}" destId="{61D15527-5E73-453D-90DC-E7ECE35AF174}" srcOrd="1" destOrd="0" parTransId="{2169D7AD-9F62-4AA9-A4AE-CD0EABD6D227}" sibTransId="{8BB6A7F2-ED2B-4008-95CF-1D1E011586D7}"/>
    <dgm:cxn modelId="{F93AD646-8BF8-4376-AB8D-139BF5F5DC88}" type="presParOf" srcId="{F2E65024-7ED2-4DDF-8FE2-F24BE255E80C}" destId="{6C953D64-5C21-4858-A2CD-C68B469B68DA}" srcOrd="0" destOrd="0" presId="urn:microsoft.com/office/officeart/2008/layout/VerticalAccentList"/>
    <dgm:cxn modelId="{15A0ED8D-8662-4846-B8F8-6649EA26AD21}" type="presParOf" srcId="{6C953D64-5C21-4858-A2CD-C68B469B68DA}" destId="{1096B1FD-8681-4CCE-9BE7-0108F6F867B6}" srcOrd="0" destOrd="0" presId="urn:microsoft.com/office/officeart/2008/layout/VerticalAccentList"/>
    <dgm:cxn modelId="{5CAB4CEC-03D3-4A42-840E-6F529C3E817C}" type="presParOf" srcId="{F2E65024-7ED2-4DDF-8FE2-F24BE255E80C}" destId="{48CF5DD6-2EA6-4F61-A72F-70046AC39D12}" srcOrd="1" destOrd="0" presId="urn:microsoft.com/office/officeart/2008/layout/VerticalAccentList"/>
    <dgm:cxn modelId="{433F35E1-EC8E-4856-9B1D-C67A045202DC}" type="presParOf" srcId="{48CF5DD6-2EA6-4F61-A72F-70046AC39D12}" destId="{697BCE78-AE2E-443B-9DE2-18680639DF30}" srcOrd="0" destOrd="0" presId="urn:microsoft.com/office/officeart/2008/layout/VerticalAccentList"/>
    <dgm:cxn modelId="{1E3B250B-25DE-425E-A1A4-99EA8EF3A38F}" type="presParOf" srcId="{48CF5DD6-2EA6-4F61-A72F-70046AC39D12}" destId="{FB5F67B4-7FBB-46AF-90E1-70B885F9B1A0}" srcOrd="1" destOrd="0" presId="urn:microsoft.com/office/officeart/2008/layout/VerticalAccentList"/>
    <dgm:cxn modelId="{9463A3F8-FF6D-43C1-9288-C93971D636E1}" type="presParOf" srcId="{48CF5DD6-2EA6-4F61-A72F-70046AC39D12}" destId="{8307738E-306A-4730-A007-084DF385F3FF}" srcOrd="2" destOrd="0" presId="urn:microsoft.com/office/officeart/2008/layout/VerticalAccentList"/>
    <dgm:cxn modelId="{72D6CE47-3AA2-4812-9424-608918BBCFEF}" type="presParOf" srcId="{48CF5DD6-2EA6-4F61-A72F-70046AC39D12}" destId="{23CE8E51-E416-45BB-A560-660D53F17696}" srcOrd="3" destOrd="0" presId="urn:microsoft.com/office/officeart/2008/layout/VerticalAccentList"/>
    <dgm:cxn modelId="{DAC3C2E8-03C0-4B73-9C87-90A50F360925}" type="presParOf" srcId="{48CF5DD6-2EA6-4F61-A72F-70046AC39D12}" destId="{8EB562CC-BFA3-43A6-803F-9A1F56EBA880}" srcOrd="4" destOrd="0" presId="urn:microsoft.com/office/officeart/2008/layout/VerticalAccentList"/>
    <dgm:cxn modelId="{DBFE5245-9AAE-45E7-8143-0282989C2C89}" type="presParOf" srcId="{48CF5DD6-2EA6-4F61-A72F-70046AC39D12}" destId="{ECAEAB1E-494D-470E-A80F-9C13B690092D}" srcOrd="5" destOrd="0" presId="urn:microsoft.com/office/officeart/2008/layout/VerticalAccentList"/>
    <dgm:cxn modelId="{5BD12295-D092-45E8-8347-C366BA943A22}" type="presParOf" srcId="{48CF5DD6-2EA6-4F61-A72F-70046AC39D12}" destId="{5FD98E53-203C-4FF7-82C6-F58DA8574E4F}" srcOrd="6" destOrd="0" presId="urn:microsoft.com/office/officeart/2008/layout/VerticalAccentList"/>
    <dgm:cxn modelId="{F6E495CE-66B0-46E6-8CA3-E9EFA55E0C6F}" type="presParOf" srcId="{48CF5DD6-2EA6-4F61-A72F-70046AC39D12}" destId="{6430F9DE-B067-4A84-A657-C1F37252AF82}" srcOrd="7" destOrd="0" presId="urn:microsoft.com/office/officeart/2008/layout/VerticalAccentList"/>
    <dgm:cxn modelId="{9B6D3E6A-BD7C-4E01-9B8C-F4A84B3968A1}" type="presParOf" srcId="{F2E65024-7ED2-4DDF-8FE2-F24BE255E80C}" destId="{D180B4AE-2C4C-4FB6-92D4-E08EDE42E5D5}" srcOrd="2" destOrd="0" presId="urn:microsoft.com/office/officeart/2008/layout/VerticalAccentList"/>
    <dgm:cxn modelId="{A9A931F2-4A01-4D01-894E-8C4394BB3F02}" type="presParOf" srcId="{F2E65024-7ED2-4DDF-8FE2-F24BE255E80C}" destId="{E37C0367-9C02-4AD4-BD8C-CDDD728122AC}" srcOrd="3" destOrd="0" presId="urn:microsoft.com/office/officeart/2008/layout/VerticalAccentList"/>
    <dgm:cxn modelId="{F8B2E494-87E4-415A-A3CF-68D6DB038A5F}" type="presParOf" srcId="{E37C0367-9C02-4AD4-BD8C-CDDD728122AC}" destId="{7879BA2E-6071-493E-B298-947188667C8F}" srcOrd="0" destOrd="0" presId="urn:microsoft.com/office/officeart/2008/layout/VerticalAccentList"/>
    <dgm:cxn modelId="{FB0FE48F-A382-4DA3-A927-DE5D409B55BF}" type="presParOf" srcId="{F2E65024-7ED2-4DDF-8FE2-F24BE255E80C}" destId="{96004038-6C8D-4969-BA27-68E6A4709FDE}" srcOrd="4" destOrd="0" presId="urn:microsoft.com/office/officeart/2008/layout/VerticalAccentList"/>
    <dgm:cxn modelId="{5E550555-F0C9-4E7B-83E2-419EC3960F93}" type="presParOf" srcId="{96004038-6C8D-4969-BA27-68E6A4709FDE}" destId="{DED14C54-3C21-478E-813A-755AD321E72B}" srcOrd="0" destOrd="0" presId="urn:microsoft.com/office/officeart/2008/layout/VerticalAccentList"/>
    <dgm:cxn modelId="{6EA91894-52BC-48EB-8F92-2BD182950E81}" type="presParOf" srcId="{96004038-6C8D-4969-BA27-68E6A4709FDE}" destId="{C31A6627-3921-4A2D-8661-4DE372666C87}" srcOrd="1" destOrd="0" presId="urn:microsoft.com/office/officeart/2008/layout/VerticalAccentList"/>
    <dgm:cxn modelId="{00200294-38AF-41E4-9430-324AA88D5D68}" type="presParOf" srcId="{96004038-6C8D-4969-BA27-68E6A4709FDE}" destId="{9764ABBE-3EF0-4A1D-B1C4-6C93806C5F4F}" srcOrd="2" destOrd="0" presId="urn:microsoft.com/office/officeart/2008/layout/VerticalAccentList"/>
    <dgm:cxn modelId="{333C6BC2-7B53-4372-A083-0B781C1244F3}" type="presParOf" srcId="{96004038-6C8D-4969-BA27-68E6A4709FDE}" destId="{F943E8BD-E77A-452D-B80B-55A5789CB422}" srcOrd="3" destOrd="0" presId="urn:microsoft.com/office/officeart/2008/layout/VerticalAccentList"/>
    <dgm:cxn modelId="{F60D4A7E-8005-4C51-84FC-41ABE0F040DF}" type="presParOf" srcId="{96004038-6C8D-4969-BA27-68E6A4709FDE}" destId="{C29948BC-4792-44BB-A348-E696F901916A}" srcOrd="4" destOrd="0" presId="urn:microsoft.com/office/officeart/2008/layout/VerticalAccentList"/>
    <dgm:cxn modelId="{5B8602F0-D166-4AC0-9B7B-2BA517F70E33}" type="presParOf" srcId="{96004038-6C8D-4969-BA27-68E6A4709FDE}" destId="{CAA4DF37-FA78-4AB3-AB6B-B4E143DCF66F}" srcOrd="5" destOrd="0" presId="urn:microsoft.com/office/officeart/2008/layout/VerticalAccentList"/>
    <dgm:cxn modelId="{5D6B2756-E796-4993-9EEF-6EBC73960579}" type="presParOf" srcId="{96004038-6C8D-4969-BA27-68E6A4709FDE}" destId="{FE5A660D-7DC7-4EE0-B8EF-640A2AD33F22}" srcOrd="6" destOrd="0" presId="urn:microsoft.com/office/officeart/2008/layout/VerticalAccentList"/>
    <dgm:cxn modelId="{E7B9F64E-4B5E-4933-B98B-AE93049736E5}" type="presParOf" srcId="{96004038-6C8D-4969-BA27-68E6A4709FDE}" destId="{BCDF6F4A-81DF-4A84-B5F9-8A911F18A7DB}" srcOrd="7" destOrd="0" presId="urn:microsoft.com/office/officeart/2008/layout/VerticalAccentList"/>
    <dgm:cxn modelId="{937C505E-A86E-413E-BB6C-9A6EE9DC8380}" type="presParOf" srcId="{F2E65024-7ED2-4DDF-8FE2-F24BE255E80C}" destId="{ECF4BD3F-D3E2-412F-AA5A-2C549F9F2C16}" srcOrd="5" destOrd="0" presId="urn:microsoft.com/office/officeart/2008/layout/VerticalAccentList"/>
    <dgm:cxn modelId="{74BEBC2C-D01E-4878-9310-50CAF2936205}" type="presParOf" srcId="{F2E65024-7ED2-4DDF-8FE2-F24BE255E80C}" destId="{7FD98923-305C-4B5F-A5EC-AD60CAEEEF67}" srcOrd="6" destOrd="0" presId="urn:microsoft.com/office/officeart/2008/layout/VerticalAccentList"/>
    <dgm:cxn modelId="{C58417D0-F8A1-4E0C-8857-1C87BAD032C4}" type="presParOf" srcId="{7FD98923-305C-4B5F-A5EC-AD60CAEEEF67}" destId="{1750DEA6-1349-4773-8D83-7B0686008CCB}" srcOrd="0" destOrd="0" presId="urn:microsoft.com/office/officeart/2008/layout/VerticalAccentList"/>
    <dgm:cxn modelId="{AC5FE3FB-2334-4E81-94B1-DA23D3CDF44D}" type="presParOf" srcId="{F2E65024-7ED2-4DDF-8FE2-F24BE255E80C}" destId="{98636034-8CA0-4ADE-BDC4-C0D8FE48C304}" srcOrd="7" destOrd="0" presId="urn:microsoft.com/office/officeart/2008/layout/VerticalAccentList"/>
    <dgm:cxn modelId="{AFA83F91-2F8D-43C4-BD29-30BE1F3B4991}" type="presParOf" srcId="{98636034-8CA0-4ADE-BDC4-C0D8FE48C304}" destId="{015A0644-3C96-4C98-962B-5D0471BF608E}" srcOrd="0" destOrd="0" presId="urn:microsoft.com/office/officeart/2008/layout/VerticalAccentList"/>
    <dgm:cxn modelId="{75C74CE4-132A-472A-9ACD-02936523E6C0}" type="presParOf" srcId="{98636034-8CA0-4ADE-BDC4-C0D8FE48C304}" destId="{F7C47965-CCA8-4055-A56D-36FA36F10495}" srcOrd="1" destOrd="0" presId="urn:microsoft.com/office/officeart/2008/layout/VerticalAccentList"/>
    <dgm:cxn modelId="{33D2774F-C48C-43C0-A85C-1016FF283E95}" type="presParOf" srcId="{98636034-8CA0-4ADE-BDC4-C0D8FE48C304}" destId="{45214177-EA78-487F-A042-51A83FA331D9}" srcOrd="2" destOrd="0" presId="urn:microsoft.com/office/officeart/2008/layout/VerticalAccentList"/>
    <dgm:cxn modelId="{EE86ED82-ECD5-46DE-8502-922732A4FA5A}" type="presParOf" srcId="{98636034-8CA0-4ADE-BDC4-C0D8FE48C304}" destId="{E370AF20-FED3-4585-9FB5-E15F7689A43F}" srcOrd="3" destOrd="0" presId="urn:microsoft.com/office/officeart/2008/layout/VerticalAccentList"/>
    <dgm:cxn modelId="{8AEDD39E-1A08-40E8-9E98-76CFCAC83371}" type="presParOf" srcId="{98636034-8CA0-4ADE-BDC4-C0D8FE48C304}" destId="{B0F91B8B-242D-43B8-8FE9-29EB22F913B3}" srcOrd="4" destOrd="0" presId="urn:microsoft.com/office/officeart/2008/layout/VerticalAccentList"/>
    <dgm:cxn modelId="{FBCEEE98-6B0D-4BAD-AEF8-00723F59D43E}" type="presParOf" srcId="{98636034-8CA0-4ADE-BDC4-C0D8FE48C304}" destId="{91D87061-10B0-4CD9-873D-0519C56E9BA3}" srcOrd="5" destOrd="0" presId="urn:microsoft.com/office/officeart/2008/layout/VerticalAccentList"/>
    <dgm:cxn modelId="{0ED038BE-3B4C-4E46-8F1E-A33F02C1341A}" type="presParOf" srcId="{98636034-8CA0-4ADE-BDC4-C0D8FE48C304}" destId="{D4A7A6B8-D189-412B-AC72-947AAFE51E12}" srcOrd="6" destOrd="0" presId="urn:microsoft.com/office/officeart/2008/layout/VerticalAccentList"/>
    <dgm:cxn modelId="{5C1BBBA3-A630-49F9-8949-A203E5F23561}" type="presParOf" srcId="{98636034-8CA0-4ADE-BDC4-C0D8FE48C304}" destId="{75C65DA6-CD6F-41DA-9528-0164593EB2E9}"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2" custScaleY="81530">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14"/>
      <dgm:spPr/>
    </dgm:pt>
    <dgm:pt modelId="{EE0AB3AA-D3AB-48E1-9321-A3137B8D322E}" type="pres">
      <dgm:prSet presAssocID="{D464049D-740D-4FE9-A0DA-CD61A1FF4485}" presName="chevron2" presStyleLbl="alignNode1" presStyleIdx="1" presStyleCnt="14"/>
      <dgm:spPr/>
    </dgm:pt>
    <dgm:pt modelId="{9329C696-5B71-4928-A272-8948028E97E5}" type="pres">
      <dgm:prSet presAssocID="{D464049D-740D-4FE9-A0DA-CD61A1FF4485}" presName="chevron3" presStyleLbl="alignNode1" presStyleIdx="2" presStyleCnt="14"/>
      <dgm:spPr/>
    </dgm:pt>
    <dgm:pt modelId="{38B69B3D-B02E-4121-82C7-F0C86715384C}" type="pres">
      <dgm:prSet presAssocID="{D464049D-740D-4FE9-A0DA-CD61A1FF4485}" presName="chevron4" presStyleLbl="alignNode1" presStyleIdx="3" presStyleCnt="14"/>
      <dgm:spPr/>
    </dgm:pt>
    <dgm:pt modelId="{F924661F-8EEB-4E1B-A452-D985D6D04D0A}" type="pres">
      <dgm:prSet presAssocID="{D464049D-740D-4FE9-A0DA-CD61A1FF4485}" presName="chevron5" presStyleLbl="alignNode1" presStyleIdx="4" presStyleCnt="14"/>
      <dgm:spPr/>
    </dgm:pt>
    <dgm:pt modelId="{C98C52F9-726D-4807-ABED-4E29C1B934C9}" type="pres">
      <dgm:prSet presAssocID="{D464049D-740D-4FE9-A0DA-CD61A1FF4485}" presName="chevron6" presStyleLbl="alignNode1" presStyleIdx="5" presStyleCnt="14"/>
      <dgm:spPr/>
    </dgm:pt>
    <dgm:pt modelId="{B9A8AC12-3C04-42B5-B797-2F1380D76C01}" type="pres">
      <dgm:prSet presAssocID="{D464049D-740D-4FE9-A0DA-CD61A1FF4485}" presName="chevron7" presStyleLbl="alignNode1" presStyleIdx="6" presStyleCnt="14"/>
      <dgm:spPr/>
    </dgm:pt>
    <dgm:pt modelId="{A3321F54-D695-48CF-9C80-8D8D97947C77}" type="pres">
      <dgm:prSet presAssocID="{D464049D-740D-4FE9-A0DA-CD61A1FF4485}" presName="childtext" presStyleLbl="solidFgAcc1" presStyleIdx="0" presStyleCnt="2">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2">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14"/>
      <dgm:spPr/>
    </dgm:pt>
    <dgm:pt modelId="{70D65ECC-FE53-4123-A18B-84F76B12E4C0}" type="pres">
      <dgm:prSet presAssocID="{85DD6230-7E39-489F-B845-2144D2FB3186}" presName="chevron2" presStyleLbl="alignNode1" presStyleIdx="8" presStyleCnt="14"/>
      <dgm:spPr/>
    </dgm:pt>
    <dgm:pt modelId="{1C848B6A-2F2F-44B0-A09C-1E5B13D04672}" type="pres">
      <dgm:prSet presAssocID="{85DD6230-7E39-489F-B845-2144D2FB3186}" presName="chevron3" presStyleLbl="alignNode1" presStyleIdx="9" presStyleCnt="14"/>
      <dgm:spPr/>
    </dgm:pt>
    <dgm:pt modelId="{6E5BAEEB-E1CF-40E4-9ED1-39B760C87CA8}" type="pres">
      <dgm:prSet presAssocID="{85DD6230-7E39-489F-B845-2144D2FB3186}" presName="chevron4" presStyleLbl="alignNode1" presStyleIdx="10" presStyleCnt="14"/>
      <dgm:spPr/>
    </dgm:pt>
    <dgm:pt modelId="{AF33DC73-B11F-4ACE-BFF3-2270EBF01C95}" type="pres">
      <dgm:prSet presAssocID="{85DD6230-7E39-489F-B845-2144D2FB3186}" presName="chevron5" presStyleLbl="alignNode1" presStyleIdx="11" presStyleCnt="14"/>
      <dgm:spPr/>
    </dgm:pt>
    <dgm:pt modelId="{8BEE9EF1-0C1A-4B48-B826-DB65676D1DFD}" type="pres">
      <dgm:prSet presAssocID="{85DD6230-7E39-489F-B845-2144D2FB3186}" presName="chevron6" presStyleLbl="alignNode1" presStyleIdx="12" presStyleCnt="14"/>
      <dgm:spPr/>
    </dgm:pt>
    <dgm:pt modelId="{15DBB07C-1792-42CF-BF62-030823DEF5D2}" type="pres">
      <dgm:prSet presAssocID="{85DD6230-7E39-489F-B845-2144D2FB3186}" presName="chevron7" presStyleLbl="alignNode1" presStyleIdx="13" presStyleCnt="14"/>
      <dgm:spPr/>
    </dgm:pt>
    <dgm:pt modelId="{9E60AD78-2486-4FA6-A6D4-F802030DC906}" type="pres">
      <dgm:prSet presAssocID="{85DD6230-7E39-489F-B845-2144D2FB3186}" presName="childtext" presStyleLbl="solidFgAcc1" presStyleIdx="1" presStyleCnt="2">
        <dgm:presLayoutVars>
          <dgm:chMax/>
          <dgm:chPref val="0"/>
          <dgm:bulletEnabled val="1"/>
        </dgm:presLayoutVars>
      </dgm:prSet>
      <dgm:spPr/>
    </dgm:pt>
  </dgm:ptLst>
  <dgm:cxnLst>
    <dgm:cxn modelId="{B2967836-8081-46AF-8F57-490CE7BB49EA}" srcId="{3E04A716-B106-4C88-ADD4-4F101E22C607}" destId="{85DD6230-7E39-489F-B845-2144D2FB3186}" srcOrd="1" destOrd="0" parTransId="{701D1AFB-7409-47FF-8709-D24C6398B7C4}" sibTransId="{7887ADF7-4FC3-4229-9536-4DFE6261D93A}"/>
    <dgm:cxn modelId="{B54BA838-4DC7-4470-BFF6-ED6B1D6F2F4B}" type="presOf" srcId="{D464049D-740D-4FE9-A0DA-CD61A1FF4485}" destId="{4717A083-A6A1-4BE6-BB7C-9DF3EBC3E37E}" srcOrd="0" destOrd="0" presId="urn:microsoft.com/office/officeart/2008/layout/VerticalAccentList"/>
    <dgm:cxn modelId="{A8FF8062-DBD3-473B-8C44-DE89ABE07A26}" type="presOf" srcId="{B555DA5C-EE45-4E3B-ADE8-1C1E1A54C064}" destId="{9E60AD78-2486-4FA6-A6D4-F802030DC906}" srcOrd="0" destOrd="0" presId="urn:microsoft.com/office/officeart/2008/layout/VerticalAccentList"/>
    <dgm:cxn modelId="{67195F65-91A8-4BE3-8B17-75C326A877B4}" srcId="{85DD6230-7E39-489F-B845-2144D2FB3186}" destId="{B555DA5C-EE45-4E3B-ADE8-1C1E1A54C064}" srcOrd="0" destOrd="0" parTransId="{3429BBDB-B226-4D65-8AA8-1CD1B7B3AD68}" sibTransId="{233C0419-6636-436A-A650-4B3A1BB2A6C4}"/>
    <dgm:cxn modelId="{44562D8B-9B20-4413-BB73-54DC6A8FF952}" type="presOf" srcId="{34A06061-01B4-403F-A125-8B61A19991F0}" destId="{A3321F54-D695-48CF-9C80-8D8D97947C77}" srcOrd="0" destOrd="0" presId="urn:microsoft.com/office/officeart/2008/layout/VerticalAccentList"/>
    <dgm:cxn modelId="{77FCAAB7-D7D7-4F93-A8FA-A49FD69E902F}" type="presOf" srcId="{3E04A716-B106-4C88-ADD4-4F101E22C607}" destId="{CC29E4EB-DEC7-4A77-B8FD-8661E7B639E7}" srcOrd="0" destOrd="0" presId="urn:microsoft.com/office/officeart/2008/layout/VerticalAccentList"/>
    <dgm:cxn modelId="{3A6A92C7-A9C1-4FC1-B2E6-B5355284FD19}" type="presOf" srcId="{85DD6230-7E39-489F-B845-2144D2FB3186}" destId="{E161D1FB-428E-4E87-809F-28ECDBB8395D}"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B70CFBF6-C4EE-40C9-80BF-54C7C2B740FF}" srcId="{D464049D-740D-4FE9-A0DA-CD61A1FF4485}" destId="{34A06061-01B4-403F-A125-8B61A19991F0}" srcOrd="0" destOrd="0" parTransId="{4F75BB07-08BB-4C88-AB27-1F8EF16977B5}" sibTransId="{FC2F4421-D308-4C90-AB15-289A490FD40D}"/>
    <dgm:cxn modelId="{3282258B-F46B-4B53-AC54-EB68BF6FEC7A}" type="presParOf" srcId="{CC29E4EB-DEC7-4A77-B8FD-8661E7B639E7}" destId="{D6E2E65C-39E0-4F77-A052-4ADB6257BC6A}" srcOrd="0" destOrd="0" presId="urn:microsoft.com/office/officeart/2008/layout/VerticalAccentList"/>
    <dgm:cxn modelId="{1BAB1B87-AA2B-4EAD-9363-25BD75A497C3}" type="presParOf" srcId="{D6E2E65C-39E0-4F77-A052-4ADB6257BC6A}" destId="{4717A083-A6A1-4BE6-BB7C-9DF3EBC3E37E}" srcOrd="0" destOrd="0" presId="urn:microsoft.com/office/officeart/2008/layout/VerticalAccentList"/>
    <dgm:cxn modelId="{01F6F9C9-6A37-4B00-BEF7-5D1EC000D4D9}" type="presParOf" srcId="{CC29E4EB-DEC7-4A77-B8FD-8661E7B639E7}" destId="{0B66EACE-F5F7-46DF-BF62-0FE7794689BC}" srcOrd="1" destOrd="0" presId="urn:microsoft.com/office/officeart/2008/layout/VerticalAccentList"/>
    <dgm:cxn modelId="{6D39F7A8-2C53-412D-808F-BCAD7EE2932D}" type="presParOf" srcId="{0B66EACE-F5F7-46DF-BF62-0FE7794689BC}" destId="{51367107-8700-4A1B-B57E-EAECFB877859}" srcOrd="0" destOrd="0" presId="urn:microsoft.com/office/officeart/2008/layout/VerticalAccentList"/>
    <dgm:cxn modelId="{17AB1547-011D-466F-A97A-1B7DFD200B95}" type="presParOf" srcId="{0B66EACE-F5F7-46DF-BF62-0FE7794689BC}" destId="{EE0AB3AA-D3AB-48E1-9321-A3137B8D322E}" srcOrd="1" destOrd="0" presId="urn:microsoft.com/office/officeart/2008/layout/VerticalAccentList"/>
    <dgm:cxn modelId="{B5D06D84-1199-446E-B40C-937DFDF7CD71}" type="presParOf" srcId="{0B66EACE-F5F7-46DF-BF62-0FE7794689BC}" destId="{9329C696-5B71-4928-A272-8948028E97E5}" srcOrd="2" destOrd="0" presId="urn:microsoft.com/office/officeart/2008/layout/VerticalAccentList"/>
    <dgm:cxn modelId="{0316D8C8-7711-41FD-B77B-A8B14A9640C6}" type="presParOf" srcId="{0B66EACE-F5F7-46DF-BF62-0FE7794689BC}" destId="{38B69B3D-B02E-4121-82C7-F0C86715384C}" srcOrd="3" destOrd="0" presId="urn:microsoft.com/office/officeart/2008/layout/VerticalAccentList"/>
    <dgm:cxn modelId="{F333929D-6804-4F25-B6C2-7CA99BCAB848}" type="presParOf" srcId="{0B66EACE-F5F7-46DF-BF62-0FE7794689BC}" destId="{F924661F-8EEB-4E1B-A452-D985D6D04D0A}" srcOrd="4" destOrd="0" presId="urn:microsoft.com/office/officeart/2008/layout/VerticalAccentList"/>
    <dgm:cxn modelId="{5FA1B3EC-CD1B-4FFD-A791-6A60EC559AC2}" type="presParOf" srcId="{0B66EACE-F5F7-46DF-BF62-0FE7794689BC}" destId="{C98C52F9-726D-4807-ABED-4E29C1B934C9}" srcOrd="5" destOrd="0" presId="urn:microsoft.com/office/officeart/2008/layout/VerticalAccentList"/>
    <dgm:cxn modelId="{97146E25-0E8F-4478-A037-4BA62E890B09}" type="presParOf" srcId="{0B66EACE-F5F7-46DF-BF62-0FE7794689BC}" destId="{B9A8AC12-3C04-42B5-B797-2F1380D76C01}" srcOrd="6" destOrd="0" presId="urn:microsoft.com/office/officeart/2008/layout/VerticalAccentList"/>
    <dgm:cxn modelId="{7683EDBF-96EE-4E45-BFB5-737FA6B40851}" type="presParOf" srcId="{0B66EACE-F5F7-46DF-BF62-0FE7794689BC}" destId="{A3321F54-D695-48CF-9C80-8D8D97947C77}" srcOrd="7" destOrd="0" presId="urn:microsoft.com/office/officeart/2008/layout/VerticalAccentList"/>
    <dgm:cxn modelId="{F35AB8D2-8C30-497F-B47A-90D3F3458B08}" type="presParOf" srcId="{CC29E4EB-DEC7-4A77-B8FD-8661E7B639E7}" destId="{E1950DB5-E116-45D3-A3B0-64971B3371F0}" srcOrd="2" destOrd="0" presId="urn:microsoft.com/office/officeart/2008/layout/VerticalAccentList"/>
    <dgm:cxn modelId="{0069B460-F6F6-46FC-9F7A-2ABE31277875}" type="presParOf" srcId="{CC29E4EB-DEC7-4A77-B8FD-8661E7B639E7}" destId="{6E714EE3-2865-4730-B93F-9B4A020450AA}" srcOrd="3" destOrd="0" presId="urn:microsoft.com/office/officeart/2008/layout/VerticalAccentList"/>
    <dgm:cxn modelId="{308AA142-AD8C-45B4-821D-7E0BE16F71E2}" type="presParOf" srcId="{6E714EE3-2865-4730-B93F-9B4A020450AA}" destId="{E161D1FB-428E-4E87-809F-28ECDBB8395D}" srcOrd="0" destOrd="0" presId="urn:microsoft.com/office/officeart/2008/layout/VerticalAccentList"/>
    <dgm:cxn modelId="{320E29C1-917B-4D0D-A00E-AC9B8F9B3BD4}" type="presParOf" srcId="{CC29E4EB-DEC7-4A77-B8FD-8661E7B639E7}" destId="{B9C14B77-D54E-44C7-A4AF-30BF7D561880}" srcOrd="4" destOrd="0" presId="urn:microsoft.com/office/officeart/2008/layout/VerticalAccentList"/>
    <dgm:cxn modelId="{B89CADB2-2E0A-4867-86D4-7BE2D358E182}" type="presParOf" srcId="{B9C14B77-D54E-44C7-A4AF-30BF7D561880}" destId="{3A2A1305-7A52-4FD4-9F5E-897035FC881F}" srcOrd="0" destOrd="0" presId="urn:microsoft.com/office/officeart/2008/layout/VerticalAccentList"/>
    <dgm:cxn modelId="{8F22532F-F3D8-4D94-AA5E-A77658DB2FDA}" type="presParOf" srcId="{B9C14B77-D54E-44C7-A4AF-30BF7D561880}" destId="{70D65ECC-FE53-4123-A18B-84F76B12E4C0}" srcOrd="1" destOrd="0" presId="urn:microsoft.com/office/officeart/2008/layout/VerticalAccentList"/>
    <dgm:cxn modelId="{3E782B28-AF0C-4922-AF5D-7C00FB1D8389}" type="presParOf" srcId="{B9C14B77-D54E-44C7-A4AF-30BF7D561880}" destId="{1C848B6A-2F2F-44B0-A09C-1E5B13D04672}" srcOrd="2" destOrd="0" presId="urn:microsoft.com/office/officeart/2008/layout/VerticalAccentList"/>
    <dgm:cxn modelId="{6331083C-7DEF-4D2B-99FD-27497B885B5D}" type="presParOf" srcId="{B9C14B77-D54E-44C7-A4AF-30BF7D561880}" destId="{6E5BAEEB-E1CF-40E4-9ED1-39B760C87CA8}" srcOrd="3" destOrd="0" presId="urn:microsoft.com/office/officeart/2008/layout/VerticalAccentList"/>
    <dgm:cxn modelId="{5EBE1CA2-EB7A-4D69-B2EF-BC3577AC5F85}" type="presParOf" srcId="{B9C14B77-D54E-44C7-A4AF-30BF7D561880}" destId="{AF33DC73-B11F-4ACE-BFF3-2270EBF01C95}" srcOrd="4" destOrd="0" presId="urn:microsoft.com/office/officeart/2008/layout/VerticalAccentList"/>
    <dgm:cxn modelId="{C3301EDF-EC1B-4D5A-9760-19558A8B58D4}" type="presParOf" srcId="{B9C14B77-D54E-44C7-A4AF-30BF7D561880}" destId="{8BEE9EF1-0C1A-4B48-B826-DB65676D1DFD}" srcOrd="5" destOrd="0" presId="urn:microsoft.com/office/officeart/2008/layout/VerticalAccentList"/>
    <dgm:cxn modelId="{257004FA-C13C-4707-A85C-9E844A18254A}" type="presParOf" srcId="{B9C14B77-D54E-44C7-A4AF-30BF7D561880}" destId="{15DBB07C-1792-42CF-BF62-030823DEF5D2}" srcOrd="6" destOrd="0" presId="urn:microsoft.com/office/officeart/2008/layout/VerticalAccentList"/>
    <dgm:cxn modelId="{30CAF256-4096-4CD1-AEBE-2E87BD5AC5DC}" type="presParOf" srcId="{B9C14B77-D54E-44C7-A4AF-30BF7D561880}" destId="{9E60AD78-2486-4FA6-A6D4-F802030DC906}"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E66B2B-0469-4ADF-B8EE-9B52D1FC1C7A}"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1D491E77-FA7E-4607-9D49-B7EFA02976DB}">
      <dgm:prSet phldrT="[Text]" custT="1"/>
      <dgm:spPr/>
      <dgm:t>
        <a:bodyPr/>
        <a:lstStyle/>
        <a:p>
          <a:r>
            <a:rPr lang="en-US" sz="2400" b="1" dirty="0"/>
            <a:t>Practice &amp; Experience</a:t>
          </a:r>
        </a:p>
      </dgm:t>
    </dgm:pt>
    <dgm:pt modelId="{D545B7AD-FFA0-4148-BC74-FB3E691A2E09}" type="parTrans" cxnId="{E1B48328-774B-4E15-AECB-07653BD8AD87}">
      <dgm:prSet/>
      <dgm:spPr/>
      <dgm:t>
        <a:bodyPr/>
        <a:lstStyle/>
        <a:p>
          <a:endParaRPr lang="en-US"/>
        </a:p>
      </dgm:t>
    </dgm:pt>
    <dgm:pt modelId="{A620F812-EEA4-409A-A818-BDB74E99D4DB}" type="sibTrans" cxnId="{E1B48328-774B-4E15-AECB-07653BD8AD87}">
      <dgm:prSet/>
      <dgm:spPr/>
      <dgm:t>
        <a:bodyPr/>
        <a:lstStyle/>
        <a:p>
          <a:endParaRPr lang="en-US"/>
        </a:p>
      </dgm:t>
    </dgm:pt>
    <dgm:pt modelId="{E5B1F756-9FCC-4BB4-BECC-34CE4005FF03}">
      <dgm:prSet phldrT="[Text]"/>
      <dgm:spPr/>
      <dgm:t>
        <a:bodyPr/>
        <a:lstStyle/>
        <a:p>
          <a:r>
            <a:rPr lang="en-US" dirty="0"/>
            <a:t>NO SUBSTITUTE!  Do the labs; Azure @ Work</a:t>
          </a:r>
        </a:p>
      </dgm:t>
    </dgm:pt>
    <dgm:pt modelId="{3611B761-3252-4ABE-92E9-3707386656C6}" type="parTrans" cxnId="{35050068-B2A7-49CC-9449-208DB850ACBF}">
      <dgm:prSet/>
      <dgm:spPr/>
      <dgm:t>
        <a:bodyPr/>
        <a:lstStyle/>
        <a:p>
          <a:endParaRPr lang="en-US"/>
        </a:p>
      </dgm:t>
    </dgm:pt>
    <dgm:pt modelId="{0E5956E5-84DF-4328-B34F-BF4AF6BF68EB}" type="sibTrans" cxnId="{35050068-B2A7-49CC-9449-208DB850ACBF}">
      <dgm:prSet/>
      <dgm:spPr/>
      <dgm:t>
        <a:bodyPr/>
        <a:lstStyle/>
        <a:p>
          <a:endParaRPr lang="en-US"/>
        </a:p>
      </dgm:t>
    </dgm:pt>
    <dgm:pt modelId="{8AC4CBA8-E2CD-47D6-B027-D730DEDEE821}">
      <dgm:prSet phldrT="[Text]" custT="1"/>
      <dgm:spPr/>
      <dgm:t>
        <a:bodyPr/>
        <a:lstStyle/>
        <a:p>
          <a:r>
            <a:rPr lang="en-US" sz="2400" b="1" dirty="0"/>
            <a:t>Take the test</a:t>
          </a:r>
        </a:p>
      </dgm:t>
    </dgm:pt>
    <dgm:pt modelId="{AA41EB38-FA59-47E0-BFC6-CEB0E8F922CA}" type="parTrans" cxnId="{E45BB270-A3DC-4494-B9B8-27362430BE8E}">
      <dgm:prSet/>
      <dgm:spPr/>
      <dgm:t>
        <a:bodyPr/>
        <a:lstStyle/>
        <a:p>
          <a:endParaRPr lang="en-US"/>
        </a:p>
      </dgm:t>
    </dgm:pt>
    <dgm:pt modelId="{37DA1E38-AF83-411A-A978-A88E0A169C77}" type="sibTrans" cxnId="{E45BB270-A3DC-4494-B9B8-27362430BE8E}">
      <dgm:prSet/>
      <dgm:spPr/>
      <dgm:t>
        <a:bodyPr/>
        <a:lstStyle/>
        <a:p>
          <a:endParaRPr lang="en-US"/>
        </a:p>
      </dgm:t>
    </dgm:pt>
    <dgm:pt modelId="{CEB37AC2-AECD-4997-B05E-7FF31CAEC308}">
      <dgm:prSet phldrT="[Text]"/>
      <dgm:spPr/>
      <dgm:t>
        <a:bodyPr/>
        <a:lstStyle/>
        <a:p>
          <a:r>
            <a:rPr lang="en-US" dirty="0"/>
            <a:t>2nd shot?  Much easier after you take it because you know where you are weak </a:t>
          </a:r>
          <a:r>
            <a:rPr lang="en-US" dirty="0">
              <a:sym typeface="Wingdings" panose="05000000000000000000" pitchFamily="2" charset="2"/>
            </a:rPr>
            <a:t></a:t>
          </a:r>
          <a:endParaRPr lang="en-US" dirty="0"/>
        </a:p>
      </dgm:t>
    </dgm:pt>
    <dgm:pt modelId="{BBAA8A35-47B6-4E34-94BC-0A135961C797}" type="parTrans" cxnId="{9F7F76AE-9F17-4F3A-9747-4FE13C5AABEE}">
      <dgm:prSet/>
      <dgm:spPr/>
      <dgm:t>
        <a:bodyPr/>
        <a:lstStyle/>
        <a:p>
          <a:endParaRPr lang="en-US"/>
        </a:p>
      </dgm:t>
    </dgm:pt>
    <dgm:pt modelId="{446FEE1D-84E6-4E9C-A86D-042CE49606A4}" type="sibTrans" cxnId="{9F7F76AE-9F17-4F3A-9747-4FE13C5AABEE}">
      <dgm:prSet/>
      <dgm:spPr/>
      <dgm:t>
        <a:bodyPr/>
        <a:lstStyle/>
        <a:p>
          <a:endParaRPr lang="en-US"/>
        </a:p>
      </dgm:t>
    </dgm:pt>
    <dgm:pt modelId="{3D578F43-43FF-4D19-B740-F6A581E0C8BE}">
      <dgm:prSet phldrT="[Text]" custT="1"/>
      <dgm:spPr/>
      <dgm:t>
        <a:bodyPr/>
        <a:lstStyle/>
        <a:p>
          <a:r>
            <a:rPr lang="en-US" sz="2400" b="1" dirty="0"/>
            <a:t>Ultra Focus With Intent</a:t>
          </a:r>
          <a:endParaRPr lang="en-US" sz="2400" dirty="0"/>
        </a:p>
      </dgm:t>
    </dgm:pt>
    <dgm:pt modelId="{B1DF630F-547B-4EED-AA02-BE2637267599}" type="parTrans" cxnId="{B497D373-785B-4371-ADCF-60066E2EEF69}">
      <dgm:prSet/>
      <dgm:spPr/>
      <dgm:t>
        <a:bodyPr/>
        <a:lstStyle/>
        <a:p>
          <a:endParaRPr lang="en-US"/>
        </a:p>
      </dgm:t>
    </dgm:pt>
    <dgm:pt modelId="{4F6E35F7-3B36-4589-9347-3402087CB7B5}" type="sibTrans" cxnId="{B497D373-785B-4371-ADCF-60066E2EEF69}">
      <dgm:prSet/>
      <dgm:spPr/>
      <dgm:t>
        <a:bodyPr/>
        <a:lstStyle/>
        <a:p>
          <a:endParaRPr lang="en-US"/>
        </a:p>
      </dgm:t>
    </dgm:pt>
    <dgm:pt modelId="{424EF410-0D6D-4CAB-A09F-259FF6E93C90}">
      <dgm:prSet phldrT="[Text]"/>
      <dgm:spPr/>
      <dgm:t>
        <a:bodyPr/>
        <a:lstStyle/>
        <a:p>
          <a:r>
            <a:rPr lang="en-US" dirty="0"/>
            <a:t>After you pass the test, you can work on learning more and developing your career</a:t>
          </a:r>
        </a:p>
      </dgm:t>
    </dgm:pt>
    <dgm:pt modelId="{3B90BACB-D786-4972-BC60-54EED162A3DB}" type="parTrans" cxnId="{83100D7F-FAC8-4AD1-A07F-7C51F5EAF413}">
      <dgm:prSet/>
      <dgm:spPr/>
      <dgm:t>
        <a:bodyPr/>
        <a:lstStyle/>
        <a:p>
          <a:endParaRPr lang="en-US"/>
        </a:p>
      </dgm:t>
    </dgm:pt>
    <dgm:pt modelId="{D88EE2D5-3A0C-4636-BAF4-9A7BE70ED44B}" type="sibTrans" cxnId="{83100D7F-FAC8-4AD1-A07F-7C51F5EAF413}">
      <dgm:prSet/>
      <dgm:spPr/>
      <dgm:t>
        <a:bodyPr/>
        <a:lstStyle/>
        <a:p>
          <a:endParaRPr lang="en-US"/>
        </a:p>
      </dgm:t>
    </dgm:pt>
    <dgm:pt modelId="{732E8814-6700-4088-9D4F-79D6EBFE85C8}">
      <dgm:prSet phldrT="[Text]" custT="1"/>
      <dgm:spPr/>
      <dgm:t>
        <a:bodyPr/>
        <a:lstStyle/>
        <a:p>
          <a:r>
            <a:rPr lang="en-US" sz="2400" b="1" dirty="0"/>
            <a:t>Objective – Pass the Exam!</a:t>
          </a:r>
        </a:p>
      </dgm:t>
    </dgm:pt>
    <dgm:pt modelId="{8B9DA1FF-4074-44DF-85F3-C77545F2A4AE}" type="parTrans" cxnId="{CEFAF6A1-4164-4CCB-8FAF-CE5C4AF82038}">
      <dgm:prSet/>
      <dgm:spPr/>
      <dgm:t>
        <a:bodyPr/>
        <a:lstStyle/>
        <a:p>
          <a:endParaRPr lang="en-US"/>
        </a:p>
      </dgm:t>
    </dgm:pt>
    <dgm:pt modelId="{CB4D2896-806E-4DEA-B7E5-B619E601BFA8}" type="sibTrans" cxnId="{CEFAF6A1-4164-4CCB-8FAF-CE5C4AF82038}">
      <dgm:prSet/>
      <dgm:spPr/>
      <dgm:t>
        <a:bodyPr/>
        <a:lstStyle/>
        <a:p>
          <a:endParaRPr lang="en-US"/>
        </a:p>
      </dgm:t>
    </dgm:pt>
    <dgm:pt modelId="{F19C5227-60FB-4070-8A1B-9FFED758FFC3}">
      <dgm:prSet phldrT="[Text]" custT="1"/>
      <dgm:spPr/>
      <dgm:t>
        <a:bodyPr/>
        <a:lstStyle/>
        <a:p>
          <a:r>
            <a:rPr lang="en-US" sz="2400" dirty="0"/>
            <a:t>Don’t let your mind wander; You are on a mission to learn FAST!</a:t>
          </a:r>
        </a:p>
      </dgm:t>
    </dgm:pt>
    <dgm:pt modelId="{1F9B5B3C-CF76-4BA7-B832-778EE1446896}" type="parTrans" cxnId="{2AA95DB5-949B-4B91-954D-DCC7A9D004A9}">
      <dgm:prSet/>
      <dgm:spPr/>
      <dgm:t>
        <a:bodyPr/>
        <a:lstStyle/>
        <a:p>
          <a:endParaRPr lang="en-US"/>
        </a:p>
      </dgm:t>
    </dgm:pt>
    <dgm:pt modelId="{30518D84-5DC1-424B-8C53-F5208825021D}" type="sibTrans" cxnId="{2AA95DB5-949B-4B91-954D-DCC7A9D004A9}">
      <dgm:prSet/>
      <dgm:spPr/>
      <dgm:t>
        <a:bodyPr/>
        <a:lstStyle/>
        <a:p>
          <a:endParaRPr lang="en-US"/>
        </a:p>
      </dgm:t>
    </dgm:pt>
    <dgm:pt modelId="{D62BA736-8055-48B7-9AEE-1C38EEFD8D99}" type="pres">
      <dgm:prSet presAssocID="{C1E66B2B-0469-4ADF-B8EE-9B52D1FC1C7A}" presName="Name0" presStyleCnt="0">
        <dgm:presLayoutVars>
          <dgm:chMax/>
          <dgm:chPref/>
          <dgm:dir/>
        </dgm:presLayoutVars>
      </dgm:prSet>
      <dgm:spPr/>
    </dgm:pt>
    <dgm:pt modelId="{5E6BBCDD-99C4-43A8-BA64-A56493F3455D}" type="pres">
      <dgm:prSet presAssocID="{1D491E77-FA7E-4607-9D49-B7EFA02976DB}" presName="parenttextcomposite" presStyleCnt="0"/>
      <dgm:spPr/>
    </dgm:pt>
    <dgm:pt modelId="{537C5C5C-27BB-4312-8A19-25E7DD9F1A62}" type="pres">
      <dgm:prSet presAssocID="{1D491E77-FA7E-4607-9D49-B7EFA02976DB}" presName="parenttext" presStyleLbl="revTx" presStyleIdx="0" presStyleCnt="4">
        <dgm:presLayoutVars>
          <dgm:chMax/>
          <dgm:chPref val="2"/>
          <dgm:bulletEnabled val="1"/>
        </dgm:presLayoutVars>
      </dgm:prSet>
      <dgm:spPr/>
    </dgm:pt>
    <dgm:pt modelId="{E9AFA4A7-88B6-4239-9A6B-0B1261BA78A2}" type="pres">
      <dgm:prSet presAssocID="{1D491E77-FA7E-4607-9D49-B7EFA02976DB}" presName="composite" presStyleCnt="0"/>
      <dgm:spPr/>
    </dgm:pt>
    <dgm:pt modelId="{85CEC161-112B-4CD9-BE2D-B800BE6F9038}" type="pres">
      <dgm:prSet presAssocID="{1D491E77-FA7E-4607-9D49-B7EFA02976DB}" presName="chevron1" presStyleLbl="alignNode1" presStyleIdx="0" presStyleCnt="28"/>
      <dgm:spPr/>
    </dgm:pt>
    <dgm:pt modelId="{4E4C55E2-1E3C-4A39-8B1E-B93E9CCFB6E4}" type="pres">
      <dgm:prSet presAssocID="{1D491E77-FA7E-4607-9D49-B7EFA02976DB}" presName="chevron2" presStyleLbl="alignNode1" presStyleIdx="1" presStyleCnt="28"/>
      <dgm:spPr/>
    </dgm:pt>
    <dgm:pt modelId="{1DC0FA92-24F1-416E-BEC8-2F209C65A5BB}" type="pres">
      <dgm:prSet presAssocID="{1D491E77-FA7E-4607-9D49-B7EFA02976DB}" presName="chevron3" presStyleLbl="alignNode1" presStyleIdx="2" presStyleCnt="28"/>
      <dgm:spPr/>
    </dgm:pt>
    <dgm:pt modelId="{E8824CA5-4241-4D0C-94FE-2C33A7BAFD19}" type="pres">
      <dgm:prSet presAssocID="{1D491E77-FA7E-4607-9D49-B7EFA02976DB}" presName="chevron4" presStyleLbl="alignNode1" presStyleIdx="3" presStyleCnt="28"/>
      <dgm:spPr/>
    </dgm:pt>
    <dgm:pt modelId="{3F5D18AE-98F0-4802-A2C0-CAC4475A9A66}" type="pres">
      <dgm:prSet presAssocID="{1D491E77-FA7E-4607-9D49-B7EFA02976DB}" presName="chevron5" presStyleLbl="alignNode1" presStyleIdx="4" presStyleCnt="28"/>
      <dgm:spPr/>
    </dgm:pt>
    <dgm:pt modelId="{87A0C9B4-2717-4739-A556-BE89D380298C}" type="pres">
      <dgm:prSet presAssocID="{1D491E77-FA7E-4607-9D49-B7EFA02976DB}" presName="chevron6" presStyleLbl="alignNode1" presStyleIdx="5" presStyleCnt="28"/>
      <dgm:spPr/>
    </dgm:pt>
    <dgm:pt modelId="{48C04F5B-F05F-4623-8534-324141AD2F23}" type="pres">
      <dgm:prSet presAssocID="{1D491E77-FA7E-4607-9D49-B7EFA02976DB}" presName="chevron7" presStyleLbl="alignNode1" presStyleIdx="6" presStyleCnt="28"/>
      <dgm:spPr/>
    </dgm:pt>
    <dgm:pt modelId="{8BC7CC22-1276-4B72-AF5D-7863C6152902}" type="pres">
      <dgm:prSet presAssocID="{1D491E77-FA7E-4607-9D49-B7EFA02976DB}" presName="childtext" presStyleLbl="solidFgAcc1" presStyleIdx="0" presStyleCnt="4">
        <dgm:presLayoutVars>
          <dgm:chMax/>
          <dgm:chPref val="0"/>
          <dgm:bulletEnabled val="1"/>
        </dgm:presLayoutVars>
      </dgm:prSet>
      <dgm:spPr/>
    </dgm:pt>
    <dgm:pt modelId="{71586CC5-07FF-4CD1-BFA9-37F5D0DCAF05}" type="pres">
      <dgm:prSet presAssocID="{A620F812-EEA4-409A-A818-BDB74E99D4DB}" presName="sibTrans" presStyleCnt="0"/>
      <dgm:spPr/>
    </dgm:pt>
    <dgm:pt modelId="{33A5DACF-EB22-4DCB-B70B-4F565AFCF93E}" type="pres">
      <dgm:prSet presAssocID="{8AC4CBA8-E2CD-47D6-B027-D730DEDEE821}" presName="parenttextcomposite" presStyleCnt="0"/>
      <dgm:spPr/>
    </dgm:pt>
    <dgm:pt modelId="{9722DE8D-AF8E-48CB-BCFE-4B949D8CFB9B}" type="pres">
      <dgm:prSet presAssocID="{8AC4CBA8-E2CD-47D6-B027-D730DEDEE821}" presName="parenttext" presStyleLbl="revTx" presStyleIdx="1" presStyleCnt="4">
        <dgm:presLayoutVars>
          <dgm:chMax/>
          <dgm:chPref val="2"/>
          <dgm:bulletEnabled val="1"/>
        </dgm:presLayoutVars>
      </dgm:prSet>
      <dgm:spPr/>
    </dgm:pt>
    <dgm:pt modelId="{15F95FC2-8F17-47C9-935E-3FE2182BA46F}" type="pres">
      <dgm:prSet presAssocID="{8AC4CBA8-E2CD-47D6-B027-D730DEDEE821}" presName="composite" presStyleCnt="0"/>
      <dgm:spPr/>
    </dgm:pt>
    <dgm:pt modelId="{CCDC95B0-206D-4A5C-8336-4AB3EB6ED06C}" type="pres">
      <dgm:prSet presAssocID="{8AC4CBA8-E2CD-47D6-B027-D730DEDEE821}" presName="chevron1" presStyleLbl="alignNode1" presStyleIdx="7" presStyleCnt="28"/>
      <dgm:spPr/>
    </dgm:pt>
    <dgm:pt modelId="{4C38F071-683F-44DE-A835-C50D11088D7D}" type="pres">
      <dgm:prSet presAssocID="{8AC4CBA8-E2CD-47D6-B027-D730DEDEE821}" presName="chevron2" presStyleLbl="alignNode1" presStyleIdx="8" presStyleCnt="28"/>
      <dgm:spPr/>
    </dgm:pt>
    <dgm:pt modelId="{5BBA42FF-F4B6-4FC2-86B6-EFC2F086D1BE}" type="pres">
      <dgm:prSet presAssocID="{8AC4CBA8-E2CD-47D6-B027-D730DEDEE821}" presName="chevron3" presStyleLbl="alignNode1" presStyleIdx="9" presStyleCnt="28"/>
      <dgm:spPr/>
    </dgm:pt>
    <dgm:pt modelId="{9543A743-7FF4-450B-8E6E-B4E1EF929D2B}" type="pres">
      <dgm:prSet presAssocID="{8AC4CBA8-E2CD-47D6-B027-D730DEDEE821}" presName="chevron4" presStyleLbl="alignNode1" presStyleIdx="10" presStyleCnt="28"/>
      <dgm:spPr/>
    </dgm:pt>
    <dgm:pt modelId="{1759E5F4-204D-4A17-B0E7-445210005D14}" type="pres">
      <dgm:prSet presAssocID="{8AC4CBA8-E2CD-47D6-B027-D730DEDEE821}" presName="chevron5" presStyleLbl="alignNode1" presStyleIdx="11" presStyleCnt="28"/>
      <dgm:spPr/>
    </dgm:pt>
    <dgm:pt modelId="{B0D2D155-8B61-4099-9F77-1278418DC8EB}" type="pres">
      <dgm:prSet presAssocID="{8AC4CBA8-E2CD-47D6-B027-D730DEDEE821}" presName="chevron6" presStyleLbl="alignNode1" presStyleIdx="12" presStyleCnt="28"/>
      <dgm:spPr/>
    </dgm:pt>
    <dgm:pt modelId="{C9BACA11-FBD8-4580-BC14-313A0075ECE0}" type="pres">
      <dgm:prSet presAssocID="{8AC4CBA8-E2CD-47D6-B027-D730DEDEE821}" presName="chevron7" presStyleLbl="alignNode1" presStyleIdx="13" presStyleCnt="28"/>
      <dgm:spPr/>
    </dgm:pt>
    <dgm:pt modelId="{538DE373-4C16-43BA-8630-85A0426EFAB9}" type="pres">
      <dgm:prSet presAssocID="{8AC4CBA8-E2CD-47D6-B027-D730DEDEE821}" presName="childtext" presStyleLbl="solidFgAcc1" presStyleIdx="1" presStyleCnt="4">
        <dgm:presLayoutVars>
          <dgm:chMax/>
          <dgm:chPref val="0"/>
          <dgm:bulletEnabled val="1"/>
        </dgm:presLayoutVars>
      </dgm:prSet>
      <dgm:spPr/>
    </dgm:pt>
    <dgm:pt modelId="{C7E779AA-0437-4DDA-B6BD-BD62CC3CC875}" type="pres">
      <dgm:prSet presAssocID="{37DA1E38-AF83-411A-A978-A88E0A169C77}" presName="sibTrans" presStyleCnt="0"/>
      <dgm:spPr/>
    </dgm:pt>
    <dgm:pt modelId="{EFE30786-5A23-4723-A46F-F9B3E0287054}" type="pres">
      <dgm:prSet presAssocID="{3D578F43-43FF-4D19-B740-F6A581E0C8BE}" presName="parenttextcomposite" presStyleCnt="0"/>
      <dgm:spPr/>
    </dgm:pt>
    <dgm:pt modelId="{33546F62-5B4D-463E-A629-8D7CB5443E0A}" type="pres">
      <dgm:prSet presAssocID="{3D578F43-43FF-4D19-B740-F6A581E0C8BE}" presName="parenttext" presStyleLbl="revTx" presStyleIdx="2" presStyleCnt="4">
        <dgm:presLayoutVars>
          <dgm:chMax/>
          <dgm:chPref val="2"/>
          <dgm:bulletEnabled val="1"/>
        </dgm:presLayoutVars>
      </dgm:prSet>
      <dgm:spPr/>
    </dgm:pt>
    <dgm:pt modelId="{0A71C340-640E-4052-856F-42BD7A95EF1A}" type="pres">
      <dgm:prSet presAssocID="{3D578F43-43FF-4D19-B740-F6A581E0C8BE}" presName="composite" presStyleCnt="0"/>
      <dgm:spPr/>
    </dgm:pt>
    <dgm:pt modelId="{0429CF0C-436E-4B08-9AAE-0B6DC525767F}" type="pres">
      <dgm:prSet presAssocID="{3D578F43-43FF-4D19-B740-F6A581E0C8BE}" presName="chevron1" presStyleLbl="alignNode1" presStyleIdx="14" presStyleCnt="28"/>
      <dgm:spPr/>
    </dgm:pt>
    <dgm:pt modelId="{E146A7FC-A51E-4B6C-86BD-5A26735B215D}" type="pres">
      <dgm:prSet presAssocID="{3D578F43-43FF-4D19-B740-F6A581E0C8BE}" presName="chevron2" presStyleLbl="alignNode1" presStyleIdx="15" presStyleCnt="28"/>
      <dgm:spPr/>
    </dgm:pt>
    <dgm:pt modelId="{E8101A80-B9DF-4179-B688-E50E5B58A390}" type="pres">
      <dgm:prSet presAssocID="{3D578F43-43FF-4D19-B740-F6A581E0C8BE}" presName="chevron3" presStyleLbl="alignNode1" presStyleIdx="16" presStyleCnt="28"/>
      <dgm:spPr/>
    </dgm:pt>
    <dgm:pt modelId="{EEA59DE8-62E1-4EFF-BC01-ED85D5DB50DC}" type="pres">
      <dgm:prSet presAssocID="{3D578F43-43FF-4D19-B740-F6A581E0C8BE}" presName="chevron4" presStyleLbl="alignNode1" presStyleIdx="17" presStyleCnt="28"/>
      <dgm:spPr/>
    </dgm:pt>
    <dgm:pt modelId="{81197D27-422E-4928-AC01-1C9A400C1613}" type="pres">
      <dgm:prSet presAssocID="{3D578F43-43FF-4D19-B740-F6A581E0C8BE}" presName="chevron5" presStyleLbl="alignNode1" presStyleIdx="18" presStyleCnt="28"/>
      <dgm:spPr/>
    </dgm:pt>
    <dgm:pt modelId="{5C0977BD-C1B3-464B-A9FB-0F547B90C9A4}" type="pres">
      <dgm:prSet presAssocID="{3D578F43-43FF-4D19-B740-F6A581E0C8BE}" presName="chevron6" presStyleLbl="alignNode1" presStyleIdx="19" presStyleCnt="28"/>
      <dgm:spPr/>
    </dgm:pt>
    <dgm:pt modelId="{704ED82B-3A30-4462-BB06-88779C06DE10}" type="pres">
      <dgm:prSet presAssocID="{3D578F43-43FF-4D19-B740-F6A581E0C8BE}" presName="chevron7" presStyleLbl="alignNode1" presStyleIdx="20" presStyleCnt="28"/>
      <dgm:spPr/>
    </dgm:pt>
    <dgm:pt modelId="{D91ADDC0-7DD6-40BD-A435-6119E05C0184}" type="pres">
      <dgm:prSet presAssocID="{3D578F43-43FF-4D19-B740-F6A581E0C8BE}" presName="childtext" presStyleLbl="solidFgAcc1" presStyleIdx="2" presStyleCnt="4">
        <dgm:presLayoutVars>
          <dgm:chMax/>
          <dgm:chPref val="0"/>
          <dgm:bulletEnabled val="1"/>
        </dgm:presLayoutVars>
      </dgm:prSet>
      <dgm:spPr/>
    </dgm:pt>
    <dgm:pt modelId="{F92F676B-245D-47A4-A272-41C44CA8F3D8}" type="pres">
      <dgm:prSet presAssocID="{4F6E35F7-3B36-4589-9347-3402087CB7B5}" presName="sibTrans" presStyleCnt="0"/>
      <dgm:spPr/>
    </dgm:pt>
    <dgm:pt modelId="{4A7AF770-CE21-4761-BBA7-2EB1F597C5B3}" type="pres">
      <dgm:prSet presAssocID="{732E8814-6700-4088-9D4F-79D6EBFE85C8}" presName="parenttextcomposite" presStyleCnt="0"/>
      <dgm:spPr/>
    </dgm:pt>
    <dgm:pt modelId="{F4F5E702-F8AF-4476-A9BE-16E6B315C8D3}" type="pres">
      <dgm:prSet presAssocID="{732E8814-6700-4088-9D4F-79D6EBFE85C8}" presName="parenttext" presStyleLbl="revTx" presStyleIdx="3" presStyleCnt="4">
        <dgm:presLayoutVars>
          <dgm:chMax/>
          <dgm:chPref val="2"/>
          <dgm:bulletEnabled val="1"/>
        </dgm:presLayoutVars>
      </dgm:prSet>
      <dgm:spPr/>
    </dgm:pt>
    <dgm:pt modelId="{044FBE1B-4042-4B74-A295-BE8751F9C6AF}" type="pres">
      <dgm:prSet presAssocID="{732E8814-6700-4088-9D4F-79D6EBFE85C8}" presName="composite" presStyleCnt="0"/>
      <dgm:spPr/>
    </dgm:pt>
    <dgm:pt modelId="{847370B5-C8A8-4175-BFBC-900745DC9F55}" type="pres">
      <dgm:prSet presAssocID="{732E8814-6700-4088-9D4F-79D6EBFE85C8}" presName="chevron1" presStyleLbl="alignNode1" presStyleIdx="21" presStyleCnt="28"/>
      <dgm:spPr/>
    </dgm:pt>
    <dgm:pt modelId="{BB4FF437-077E-435A-B4EB-74479F49352A}" type="pres">
      <dgm:prSet presAssocID="{732E8814-6700-4088-9D4F-79D6EBFE85C8}" presName="chevron2" presStyleLbl="alignNode1" presStyleIdx="22" presStyleCnt="28"/>
      <dgm:spPr/>
    </dgm:pt>
    <dgm:pt modelId="{91506A7C-0125-4D40-8134-3F5BCEF44072}" type="pres">
      <dgm:prSet presAssocID="{732E8814-6700-4088-9D4F-79D6EBFE85C8}" presName="chevron3" presStyleLbl="alignNode1" presStyleIdx="23" presStyleCnt="28"/>
      <dgm:spPr/>
    </dgm:pt>
    <dgm:pt modelId="{459EAB88-F255-4BDE-AA3F-10155F959255}" type="pres">
      <dgm:prSet presAssocID="{732E8814-6700-4088-9D4F-79D6EBFE85C8}" presName="chevron4" presStyleLbl="alignNode1" presStyleIdx="24" presStyleCnt="28"/>
      <dgm:spPr/>
    </dgm:pt>
    <dgm:pt modelId="{5FAEC293-28B9-4F39-BB7E-A69C5BACE444}" type="pres">
      <dgm:prSet presAssocID="{732E8814-6700-4088-9D4F-79D6EBFE85C8}" presName="chevron5" presStyleLbl="alignNode1" presStyleIdx="25" presStyleCnt="28"/>
      <dgm:spPr/>
    </dgm:pt>
    <dgm:pt modelId="{8EADE5D5-3BD7-4189-BCB0-C41B7B458231}" type="pres">
      <dgm:prSet presAssocID="{732E8814-6700-4088-9D4F-79D6EBFE85C8}" presName="chevron6" presStyleLbl="alignNode1" presStyleIdx="26" presStyleCnt="28"/>
      <dgm:spPr/>
    </dgm:pt>
    <dgm:pt modelId="{2A0170BA-0FE0-470F-9347-114A5FDA8CED}" type="pres">
      <dgm:prSet presAssocID="{732E8814-6700-4088-9D4F-79D6EBFE85C8}" presName="chevron7" presStyleLbl="alignNode1" presStyleIdx="27" presStyleCnt="28"/>
      <dgm:spPr/>
    </dgm:pt>
    <dgm:pt modelId="{D9A8A92A-21B6-4EEF-9E0D-938E2818B0AB}" type="pres">
      <dgm:prSet presAssocID="{732E8814-6700-4088-9D4F-79D6EBFE85C8}" presName="childtext" presStyleLbl="solidFgAcc1" presStyleIdx="3" presStyleCnt="4">
        <dgm:presLayoutVars>
          <dgm:chMax/>
          <dgm:chPref val="0"/>
          <dgm:bulletEnabled val="1"/>
        </dgm:presLayoutVars>
      </dgm:prSet>
      <dgm:spPr/>
    </dgm:pt>
  </dgm:ptLst>
  <dgm:cxnLst>
    <dgm:cxn modelId="{E1B48328-774B-4E15-AECB-07653BD8AD87}" srcId="{C1E66B2B-0469-4ADF-B8EE-9B52D1FC1C7A}" destId="{1D491E77-FA7E-4607-9D49-B7EFA02976DB}" srcOrd="0" destOrd="0" parTransId="{D545B7AD-FFA0-4148-BC74-FB3E691A2E09}" sibTransId="{A620F812-EEA4-409A-A818-BDB74E99D4DB}"/>
    <dgm:cxn modelId="{133CF83D-620A-40AE-95A7-6CECB1FA96BF}" type="presOf" srcId="{CEB37AC2-AECD-4997-B05E-7FF31CAEC308}" destId="{538DE373-4C16-43BA-8630-85A0426EFAB9}" srcOrd="0" destOrd="0" presId="urn:microsoft.com/office/officeart/2008/layout/VerticalAccentList"/>
    <dgm:cxn modelId="{35050068-B2A7-49CC-9449-208DB850ACBF}" srcId="{1D491E77-FA7E-4607-9D49-B7EFA02976DB}" destId="{E5B1F756-9FCC-4BB4-BECC-34CE4005FF03}" srcOrd="0" destOrd="0" parTransId="{3611B761-3252-4ABE-92E9-3707386656C6}" sibTransId="{0E5956E5-84DF-4328-B34F-BF4AF6BF68EB}"/>
    <dgm:cxn modelId="{E45BB270-A3DC-4494-B9B8-27362430BE8E}" srcId="{C1E66B2B-0469-4ADF-B8EE-9B52D1FC1C7A}" destId="{8AC4CBA8-E2CD-47D6-B027-D730DEDEE821}" srcOrd="1" destOrd="0" parTransId="{AA41EB38-FA59-47E0-BFC6-CEB0E8F922CA}" sibTransId="{37DA1E38-AF83-411A-A978-A88E0A169C77}"/>
    <dgm:cxn modelId="{189B6251-515C-46E1-A8D4-B4DFD6C75FA0}" type="presOf" srcId="{424EF410-0D6D-4CAB-A09F-259FF6E93C90}" destId="{D9A8A92A-21B6-4EEF-9E0D-938E2818B0AB}" srcOrd="0" destOrd="0" presId="urn:microsoft.com/office/officeart/2008/layout/VerticalAccentList"/>
    <dgm:cxn modelId="{B183A972-DE0A-45B1-803F-AC79135C5A7D}" type="presOf" srcId="{3D578F43-43FF-4D19-B740-F6A581E0C8BE}" destId="{33546F62-5B4D-463E-A629-8D7CB5443E0A}" srcOrd="0" destOrd="0" presId="urn:microsoft.com/office/officeart/2008/layout/VerticalAccentList"/>
    <dgm:cxn modelId="{4C3B7453-09AF-4BFC-A128-65E190E020AC}" type="presOf" srcId="{1D491E77-FA7E-4607-9D49-B7EFA02976DB}" destId="{537C5C5C-27BB-4312-8A19-25E7DD9F1A62}" srcOrd="0" destOrd="0" presId="urn:microsoft.com/office/officeart/2008/layout/VerticalAccentList"/>
    <dgm:cxn modelId="{B497D373-785B-4371-ADCF-60066E2EEF69}" srcId="{C1E66B2B-0469-4ADF-B8EE-9B52D1FC1C7A}" destId="{3D578F43-43FF-4D19-B740-F6A581E0C8BE}" srcOrd="2" destOrd="0" parTransId="{B1DF630F-547B-4EED-AA02-BE2637267599}" sibTransId="{4F6E35F7-3B36-4589-9347-3402087CB7B5}"/>
    <dgm:cxn modelId="{0AE7CF7A-7101-426B-9CEE-301074C4C1EA}" type="presOf" srcId="{E5B1F756-9FCC-4BB4-BECC-34CE4005FF03}" destId="{8BC7CC22-1276-4B72-AF5D-7863C6152902}" srcOrd="0" destOrd="0" presId="urn:microsoft.com/office/officeart/2008/layout/VerticalAccentList"/>
    <dgm:cxn modelId="{83100D7F-FAC8-4AD1-A07F-7C51F5EAF413}" srcId="{732E8814-6700-4088-9D4F-79D6EBFE85C8}" destId="{424EF410-0D6D-4CAB-A09F-259FF6E93C90}" srcOrd="0" destOrd="0" parTransId="{3B90BACB-D786-4972-BC60-54EED162A3DB}" sibTransId="{D88EE2D5-3A0C-4636-BAF4-9A7BE70ED44B}"/>
    <dgm:cxn modelId="{8755A89C-1126-43C2-A232-56A6791F12EA}" type="presOf" srcId="{F19C5227-60FB-4070-8A1B-9FFED758FFC3}" destId="{D91ADDC0-7DD6-40BD-A435-6119E05C0184}" srcOrd="0" destOrd="0" presId="urn:microsoft.com/office/officeart/2008/layout/VerticalAccentList"/>
    <dgm:cxn modelId="{CEFAF6A1-4164-4CCB-8FAF-CE5C4AF82038}" srcId="{C1E66B2B-0469-4ADF-B8EE-9B52D1FC1C7A}" destId="{732E8814-6700-4088-9D4F-79D6EBFE85C8}" srcOrd="3" destOrd="0" parTransId="{8B9DA1FF-4074-44DF-85F3-C77545F2A4AE}" sibTransId="{CB4D2896-806E-4DEA-B7E5-B619E601BFA8}"/>
    <dgm:cxn modelId="{9F7F76AE-9F17-4F3A-9747-4FE13C5AABEE}" srcId="{8AC4CBA8-E2CD-47D6-B027-D730DEDEE821}" destId="{CEB37AC2-AECD-4997-B05E-7FF31CAEC308}" srcOrd="0" destOrd="0" parTransId="{BBAA8A35-47B6-4E34-94BC-0A135961C797}" sibTransId="{446FEE1D-84E6-4E9C-A86D-042CE49606A4}"/>
    <dgm:cxn modelId="{856CE4AF-4604-45D2-BF35-7B4D838105B0}" type="presOf" srcId="{8AC4CBA8-E2CD-47D6-B027-D730DEDEE821}" destId="{9722DE8D-AF8E-48CB-BCFE-4B949D8CFB9B}" srcOrd="0" destOrd="0" presId="urn:microsoft.com/office/officeart/2008/layout/VerticalAccentList"/>
    <dgm:cxn modelId="{2AA95DB5-949B-4B91-954D-DCC7A9D004A9}" srcId="{3D578F43-43FF-4D19-B740-F6A581E0C8BE}" destId="{F19C5227-60FB-4070-8A1B-9FFED758FFC3}" srcOrd="0" destOrd="0" parTransId="{1F9B5B3C-CF76-4BA7-B832-778EE1446896}" sibTransId="{30518D84-5DC1-424B-8C53-F5208825021D}"/>
    <dgm:cxn modelId="{8FB91EDB-66FA-46FE-896E-BF35746E23AA}" type="presOf" srcId="{732E8814-6700-4088-9D4F-79D6EBFE85C8}" destId="{F4F5E702-F8AF-4476-A9BE-16E6B315C8D3}" srcOrd="0" destOrd="0" presId="urn:microsoft.com/office/officeart/2008/layout/VerticalAccentList"/>
    <dgm:cxn modelId="{A3F301F6-EA5E-4651-B325-430FD660D0A4}" type="presOf" srcId="{C1E66B2B-0469-4ADF-B8EE-9B52D1FC1C7A}" destId="{D62BA736-8055-48B7-9AEE-1C38EEFD8D99}" srcOrd="0" destOrd="0" presId="urn:microsoft.com/office/officeart/2008/layout/VerticalAccentList"/>
    <dgm:cxn modelId="{00156EA5-0FD3-407A-88B1-4004B1D78197}" type="presParOf" srcId="{D62BA736-8055-48B7-9AEE-1C38EEFD8D99}" destId="{5E6BBCDD-99C4-43A8-BA64-A56493F3455D}" srcOrd="0" destOrd="0" presId="urn:microsoft.com/office/officeart/2008/layout/VerticalAccentList"/>
    <dgm:cxn modelId="{31D6E781-5233-4098-B2F8-F78A34D4B9D4}" type="presParOf" srcId="{5E6BBCDD-99C4-43A8-BA64-A56493F3455D}" destId="{537C5C5C-27BB-4312-8A19-25E7DD9F1A62}" srcOrd="0" destOrd="0" presId="urn:microsoft.com/office/officeart/2008/layout/VerticalAccentList"/>
    <dgm:cxn modelId="{E99B926E-17D6-40B2-B4CC-990FA0FD5ECD}" type="presParOf" srcId="{D62BA736-8055-48B7-9AEE-1C38EEFD8D99}" destId="{E9AFA4A7-88B6-4239-9A6B-0B1261BA78A2}" srcOrd="1" destOrd="0" presId="urn:microsoft.com/office/officeart/2008/layout/VerticalAccentList"/>
    <dgm:cxn modelId="{AACEDD79-2F66-41E2-9B0F-4594F1B0AC6A}" type="presParOf" srcId="{E9AFA4A7-88B6-4239-9A6B-0B1261BA78A2}" destId="{85CEC161-112B-4CD9-BE2D-B800BE6F9038}" srcOrd="0" destOrd="0" presId="urn:microsoft.com/office/officeart/2008/layout/VerticalAccentList"/>
    <dgm:cxn modelId="{8E9A0941-2EFF-452E-9972-D782D52A5AD7}" type="presParOf" srcId="{E9AFA4A7-88B6-4239-9A6B-0B1261BA78A2}" destId="{4E4C55E2-1E3C-4A39-8B1E-B93E9CCFB6E4}" srcOrd="1" destOrd="0" presId="urn:microsoft.com/office/officeart/2008/layout/VerticalAccentList"/>
    <dgm:cxn modelId="{83C15049-7616-4D10-8237-08052FFF87CA}" type="presParOf" srcId="{E9AFA4A7-88B6-4239-9A6B-0B1261BA78A2}" destId="{1DC0FA92-24F1-416E-BEC8-2F209C65A5BB}" srcOrd="2" destOrd="0" presId="urn:microsoft.com/office/officeart/2008/layout/VerticalAccentList"/>
    <dgm:cxn modelId="{C6ED2DC5-3BC5-40A8-93FE-FEA81537E50E}" type="presParOf" srcId="{E9AFA4A7-88B6-4239-9A6B-0B1261BA78A2}" destId="{E8824CA5-4241-4D0C-94FE-2C33A7BAFD19}" srcOrd="3" destOrd="0" presId="urn:microsoft.com/office/officeart/2008/layout/VerticalAccentList"/>
    <dgm:cxn modelId="{DF15C7F2-CB1F-4C14-8539-E276D3043503}" type="presParOf" srcId="{E9AFA4A7-88B6-4239-9A6B-0B1261BA78A2}" destId="{3F5D18AE-98F0-4802-A2C0-CAC4475A9A66}" srcOrd="4" destOrd="0" presId="urn:microsoft.com/office/officeart/2008/layout/VerticalAccentList"/>
    <dgm:cxn modelId="{4537C298-61EE-4D79-B03D-E529368B91A5}" type="presParOf" srcId="{E9AFA4A7-88B6-4239-9A6B-0B1261BA78A2}" destId="{87A0C9B4-2717-4739-A556-BE89D380298C}" srcOrd="5" destOrd="0" presId="urn:microsoft.com/office/officeart/2008/layout/VerticalAccentList"/>
    <dgm:cxn modelId="{97C47674-5D6F-4A9D-9B88-A3A1B02F39E1}" type="presParOf" srcId="{E9AFA4A7-88B6-4239-9A6B-0B1261BA78A2}" destId="{48C04F5B-F05F-4623-8534-324141AD2F23}" srcOrd="6" destOrd="0" presId="urn:microsoft.com/office/officeart/2008/layout/VerticalAccentList"/>
    <dgm:cxn modelId="{93FEF9D8-0D0A-41FA-A22A-F568F31E955B}" type="presParOf" srcId="{E9AFA4A7-88B6-4239-9A6B-0B1261BA78A2}" destId="{8BC7CC22-1276-4B72-AF5D-7863C6152902}" srcOrd="7" destOrd="0" presId="urn:microsoft.com/office/officeart/2008/layout/VerticalAccentList"/>
    <dgm:cxn modelId="{DEAE1541-0E42-4CB3-9062-FB7D6D381A2B}" type="presParOf" srcId="{D62BA736-8055-48B7-9AEE-1C38EEFD8D99}" destId="{71586CC5-07FF-4CD1-BFA9-37F5D0DCAF05}" srcOrd="2" destOrd="0" presId="urn:microsoft.com/office/officeart/2008/layout/VerticalAccentList"/>
    <dgm:cxn modelId="{0EB82FA3-2CD1-481A-B9F9-3E92186A82ED}" type="presParOf" srcId="{D62BA736-8055-48B7-9AEE-1C38EEFD8D99}" destId="{33A5DACF-EB22-4DCB-B70B-4F565AFCF93E}" srcOrd="3" destOrd="0" presId="urn:microsoft.com/office/officeart/2008/layout/VerticalAccentList"/>
    <dgm:cxn modelId="{AFCF3660-D4DF-4FD3-A252-B39BFEEF5AF5}" type="presParOf" srcId="{33A5DACF-EB22-4DCB-B70B-4F565AFCF93E}" destId="{9722DE8D-AF8E-48CB-BCFE-4B949D8CFB9B}" srcOrd="0" destOrd="0" presId="urn:microsoft.com/office/officeart/2008/layout/VerticalAccentList"/>
    <dgm:cxn modelId="{9A728992-8E2E-4404-9FDF-629ACE51EF60}" type="presParOf" srcId="{D62BA736-8055-48B7-9AEE-1C38EEFD8D99}" destId="{15F95FC2-8F17-47C9-935E-3FE2182BA46F}" srcOrd="4" destOrd="0" presId="urn:microsoft.com/office/officeart/2008/layout/VerticalAccentList"/>
    <dgm:cxn modelId="{D8E06B12-7D0C-4AF6-A873-ADC74A349C09}" type="presParOf" srcId="{15F95FC2-8F17-47C9-935E-3FE2182BA46F}" destId="{CCDC95B0-206D-4A5C-8336-4AB3EB6ED06C}" srcOrd="0" destOrd="0" presId="urn:microsoft.com/office/officeart/2008/layout/VerticalAccentList"/>
    <dgm:cxn modelId="{909F15CC-3FE2-4BF6-952D-D76CAED852BD}" type="presParOf" srcId="{15F95FC2-8F17-47C9-935E-3FE2182BA46F}" destId="{4C38F071-683F-44DE-A835-C50D11088D7D}" srcOrd="1" destOrd="0" presId="urn:microsoft.com/office/officeart/2008/layout/VerticalAccentList"/>
    <dgm:cxn modelId="{D52900B8-BA0A-4253-9877-4F592FBB005A}" type="presParOf" srcId="{15F95FC2-8F17-47C9-935E-3FE2182BA46F}" destId="{5BBA42FF-F4B6-4FC2-86B6-EFC2F086D1BE}" srcOrd="2" destOrd="0" presId="urn:microsoft.com/office/officeart/2008/layout/VerticalAccentList"/>
    <dgm:cxn modelId="{863988D0-F60D-4597-9136-C2FEB15864D7}" type="presParOf" srcId="{15F95FC2-8F17-47C9-935E-3FE2182BA46F}" destId="{9543A743-7FF4-450B-8E6E-B4E1EF929D2B}" srcOrd="3" destOrd="0" presId="urn:microsoft.com/office/officeart/2008/layout/VerticalAccentList"/>
    <dgm:cxn modelId="{463A04ED-4E34-49F8-9B47-9D5A722CAF54}" type="presParOf" srcId="{15F95FC2-8F17-47C9-935E-3FE2182BA46F}" destId="{1759E5F4-204D-4A17-B0E7-445210005D14}" srcOrd="4" destOrd="0" presId="urn:microsoft.com/office/officeart/2008/layout/VerticalAccentList"/>
    <dgm:cxn modelId="{23FE1E71-E6E7-4355-A4CA-95324AD0CEC3}" type="presParOf" srcId="{15F95FC2-8F17-47C9-935E-3FE2182BA46F}" destId="{B0D2D155-8B61-4099-9F77-1278418DC8EB}" srcOrd="5" destOrd="0" presId="urn:microsoft.com/office/officeart/2008/layout/VerticalAccentList"/>
    <dgm:cxn modelId="{5FF877DE-52EB-46E6-9B6E-1D134C3A58FC}" type="presParOf" srcId="{15F95FC2-8F17-47C9-935E-3FE2182BA46F}" destId="{C9BACA11-FBD8-4580-BC14-313A0075ECE0}" srcOrd="6" destOrd="0" presId="urn:microsoft.com/office/officeart/2008/layout/VerticalAccentList"/>
    <dgm:cxn modelId="{6BF9A9F4-14D1-4BA5-874A-7034BAC33402}" type="presParOf" srcId="{15F95FC2-8F17-47C9-935E-3FE2182BA46F}" destId="{538DE373-4C16-43BA-8630-85A0426EFAB9}" srcOrd="7" destOrd="0" presId="urn:microsoft.com/office/officeart/2008/layout/VerticalAccentList"/>
    <dgm:cxn modelId="{B22C2E56-B8A9-47BA-B9A7-F8C2897D81B1}" type="presParOf" srcId="{D62BA736-8055-48B7-9AEE-1C38EEFD8D99}" destId="{C7E779AA-0437-4DDA-B6BD-BD62CC3CC875}" srcOrd="5" destOrd="0" presId="urn:microsoft.com/office/officeart/2008/layout/VerticalAccentList"/>
    <dgm:cxn modelId="{BAC9E743-AA0B-4E72-99AA-B60ED4918D97}" type="presParOf" srcId="{D62BA736-8055-48B7-9AEE-1C38EEFD8D99}" destId="{EFE30786-5A23-4723-A46F-F9B3E0287054}" srcOrd="6" destOrd="0" presId="urn:microsoft.com/office/officeart/2008/layout/VerticalAccentList"/>
    <dgm:cxn modelId="{ABEEDB62-9CC2-4B8A-AC37-320AE9DACE16}" type="presParOf" srcId="{EFE30786-5A23-4723-A46F-F9B3E0287054}" destId="{33546F62-5B4D-463E-A629-8D7CB5443E0A}" srcOrd="0" destOrd="0" presId="urn:microsoft.com/office/officeart/2008/layout/VerticalAccentList"/>
    <dgm:cxn modelId="{06827B8B-5CC8-46CE-9BC1-2F6AEB16533D}" type="presParOf" srcId="{D62BA736-8055-48B7-9AEE-1C38EEFD8D99}" destId="{0A71C340-640E-4052-856F-42BD7A95EF1A}" srcOrd="7" destOrd="0" presId="urn:microsoft.com/office/officeart/2008/layout/VerticalAccentList"/>
    <dgm:cxn modelId="{752D8C81-6C16-41E3-955B-BE911E3356BE}" type="presParOf" srcId="{0A71C340-640E-4052-856F-42BD7A95EF1A}" destId="{0429CF0C-436E-4B08-9AAE-0B6DC525767F}" srcOrd="0" destOrd="0" presId="urn:microsoft.com/office/officeart/2008/layout/VerticalAccentList"/>
    <dgm:cxn modelId="{5B75B342-A8D4-4771-8C35-8E72544F626C}" type="presParOf" srcId="{0A71C340-640E-4052-856F-42BD7A95EF1A}" destId="{E146A7FC-A51E-4B6C-86BD-5A26735B215D}" srcOrd="1" destOrd="0" presId="urn:microsoft.com/office/officeart/2008/layout/VerticalAccentList"/>
    <dgm:cxn modelId="{C4C8BBB2-DDC0-46A1-8C9B-B744B2E82B23}" type="presParOf" srcId="{0A71C340-640E-4052-856F-42BD7A95EF1A}" destId="{E8101A80-B9DF-4179-B688-E50E5B58A390}" srcOrd="2" destOrd="0" presId="urn:microsoft.com/office/officeart/2008/layout/VerticalAccentList"/>
    <dgm:cxn modelId="{9FE51DD6-F4E2-4D45-ACFC-26EDDE30D99B}" type="presParOf" srcId="{0A71C340-640E-4052-856F-42BD7A95EF1A}" destId="{EEA59DE8-62E1-4EFF-BC01-ED85D5DB50DC}" srcOrd="3" destOrd="0" presId="urn:microsoft.com/office/officeart/2008/layout/VerticalAccentList"/>
    <dgm:cxn modelId="{EB9BCEE4-5D0C-413C-914D-427C5F3443BD}" type="presParOf" srcId="{0A71C340-640E-4052-856F-42BD7A95EF1A}" destId="{81197D27-422E-4928-AC01-1C9A400C1613}" srcOrd="4" destOrd="0" presId="urn:microsoft.com/office/officeart/2008/layout/VerticalAccentList"/>
    <dgm:cxn modelId="{52D19BFB-292E-4987-9E96-07E2F89AF8F4}" type="presParOf" srcId="{0A71C340-640E-4052-856F-42BD7A95EF1A}" destId="{5C0977BD-C1B3-464B-A9FB-0F547B90C9A4}" srcOrd="5" destOrd="0" presId="urn:microsoft.com/office/officeart/2008/layout/VerticalAccentList"/>
    <dgm:cxn modelId="{6E998619-2027-4C5D-8A5A-056824EE1317}" type="presParOf" srcId="{0A71C340-640E-4052-856F-42BD7A95EF1A}" destId="{704ED82B-3A30-4462-BB06-88779C06DE10}" srcOrd="6" destOrd="0" presId="urn:microsoft.com/office/officeart/2008/layout/VerticalAccentList"/>
    <dgm:cxn modelId="{C4528E86-827F-4CF4-B023-E4063F4BA647}" type="presParOf" srcId="{0A71C340-640E-4052-856F-42BD7A95EF1A}" destId="{D91ADDC0-7DD6-40BD-A435-6119E05C0184}" srcOrd="7" destOrd="0" presId="urn:microsoft.com/office/officeart/2008/layout/VerticalAccentList"/>
    <dgm:cxn modelId="{14F4FB2D-BFC2-4BF3-8D87-6DAA96EB68EE}" type="presParOf" srcId="{D62BA736-8055-48B7-9AEE-1C38EEFD8D99}" destId="{F92F676B-245D-47A4-A272-41C44CA8F3D8}" srcOrd="8" destOrd="0" presId="urn:microsoft.com/office/officeart/2008/layout/VerticalAccentList"/>
    <dgm:cxn modelId="{4EDE8B92-A027-43FC-BBB4-D4545E0013B2}" type="presParOf" srcId="{D62BA736-8055-48B7-9AEE-1C38EEFD8D99}" destId="{4A7AF770-CE21-4761-BBA7-2EB1F597C5B3}" srcOrd="9" destOrd="0" presId="urn:microsoft.com/office/officeart/2008/layout/VerticalAccentList"/>
    <dgm:cxn modelId="{D94C3E89-8024-4662-90F2-9F5AE58ADB0E}" type="presParOf" srcId="{4A7AF770-CE21-4761-BBA7-2EB1F597C5B3}" destId="{F4F5E702-F8AF-4476-A9BE-16E6B315C8D3}" srcOrd="0" destOrd="0" presId="urn:microsoft.com/office/officeart/2008/layout/VerticalAccentList"/>
    <dgm:cxn modelId="{DCABE868-29B2-49A5-9E56-D8066C1E86C0}" type="presParOf" srcId="{D62BA736-8055-48B7-9AEE-1C38EEFD8D99}" destId="{044FBE1B-4042-4B74-A295-BE8751F9C6AF}" srcOrd="10" destOrd="0" presId="urn:microsoft.com/office/officeart/2008/layout/VerticalAccentList"/>
    <dgm:cxn modelId="{9FE11982-9E0A-4943-AD75-5F92210CF45A}" type="presParOf" srcId="{044FBE1B-4042-4B74-A295-BE8751F9C6AF}" destId="{847370B5-C8A8-4175-BFBC-900745DC9F55}" srcOrd="0" destOrd="0" presId="urn:microsoft.com/office/officeart/2008/layout/VerticalAccentList"/>
    <dgm:cxn modelId="{17361315-EEF9-466F-9CBC-09E0C79E59F9}" type="presParOf" srcId="{044FBE1B-4042-4B74-A295-BE8751F9C6AF}" destId="{BB4FF437-077E-435A-B4EB-74479F49352A}" srcOrd="1" destOrd="0" presId="urn:microsoft.com/office/officeart/2008/layout/VerticalAccentList"/>
    <dgm:cxn modelId="{650F1623-C0A9-41F6-9024-DFAB71FFBE2D}" type="presParOf" srcId="{044FBE1B-4042-4B74-A295-BE8751F9C6AF}" destId="{91506A7C-0125-4D40-8134-3F5BCEF44072}" srcOrd="2" destOrd="0" presId="urn:microsoft.com/office/officeart/2008/layout/VerticalAccentList"/>
    <dgm:cxn modelId="{1F9F1BA9-DB05-49AE-955D-B7239F472C4E}" type="presParOf" srcId="{044FBE1B-4042-4B74-A295-BE8751F9C6AF}" destId="{459EAB88-F255-4BDE-AA3F-10155F959255}" srcOrd="3" destOrd="0" presId="urn:microsoft.com/office/officeart/2008/layout/VerticalAccentList"/>
    <dgm:cxn modelId="{0B983D57-F965-4EDF-BF9A-BE7D429099AC}" type="presParOf" srcId="{044FBE1B-4042-4B74-A295-BE8751F9C6AF}" destId="{5FAEC293-28B9-4F39-BB7E-A69C5BACE444}" srcOrd="4" destOrd="0" presId="urn:microsoft.com/office/officeart/2008/layout/VerticalAccentList"/>
    <dgm:cxn modelId="{AEF61C3B-EED6-45BE-9BB1-4FD58EFED548}" type="presParOf" srcId="{044FBE1B-4042-4B74-A295-BE8751F9C6AF}" destId="{8EADE5D5-3BD7-4189-BCB0-C41B7B458231}" srcOrd="5" destOrd="0" presId="urn:microsoft.com/office/officeart/2008/layout/VerticalAccentList"/>
    <dgm:cxn modelId="{D05B87DC-C049-408C-84C5-7F1E20107ECF}" type="presParOf" srcId="{044FBE1B-4042-4B74-A295-BE8751F9C6AF}" destId="{2A0170BA-0FE0-470F-9347-114A5FDA8CED}" srcOrd="6" destOrd="0" presId="urn:microsoft.com/office/officeart/2008/layout/VerticalAccentList"/>
    <dgm:cxn modelId="{4C541797-5219-42D0-AD66-6E5E08CFD8E9}" type="presParOf" srcId="{044FBE1B-4042-4B74-A295-BE8751F9C6AF}" destId="{D9A8A92A-21B6-4EEF-9E0D-938E2818B0AB}"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04A716-B106-4C88-ADD4-4F101E22C607}"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D464049D-740D-4FE9-A0DA-CD61A1FF4485}">
      <dgm:prSet phldrT="[Text]" custT="1"/>
      <dgm:spPr/>
      <dgm:t>
        <a:bodyPr/>
        <a:lstStyle/>
        <a:p>
          <a:r>
            <a:rPr lang="en-US" sz="2400" b="1" dirty="0"/>
            <a:t>Excuses</a:t>
          </a:r>
        </a:p>
      </dgm:t>
    </dgm:pt>
    <dgm:pt modelId="{65BA8B08-659D-4BAC-B22E-F5F901D2ACC5}" type="parTrans" cxnId="{42F420D9-9EFA-409C-B8F1-2645C5125F13}">
      <dgm:prSet/>
      <dgm:spPr/>
      <dgm:t>
        <a:bodyPr/>
        <a:lstStyle/>
        <a:p>
          <a:endParaRPr lang="en-US"/>
        </a:p>
      </dgm:t>
    </dgm:pt>
    <dgm:pt modelId="{F2D5CC77-6B85-4437-B8E8-164D1B8E9B2A}" type="sibTrans" cxnId="{42F420D9-9EFA-409C-B8F1-2645C5125F13}">
      <dgm:prSet/>
      <dgm:spPr/>
      <dgm:t>
        <a:bodyPr/>
        <a:lstStyle/>
        <a:p>
          <a:endParaRPr lang="en-US"/>
        </a:p>
      </dgm:t>
    </dgm:pt>
    <dgm:pt modelId="{34A06061-01B4-403F-A125-8B61A19991F0}">
      <dgm:prSet phldrT="[Text]"/>
      <dgm:spPr/>
      <dgm:t>
        <a:bodyPr/>
        <a:lstStyle/>
        <a:p>
          <a:r>
            <a:rPr lang="en-US" dirty="0"/>
            <a:t>Excuses are Easy; Results are forever!  Just Do IT!</a:t>
          </a:r>
        </a:p>
      </dgm:t>
    </dgm:pt>
    <dgm:pt modelId="{4F75BB07-08BB-4C88-AB27-1F8EF16977B5}" type="parTrans" cxnId="{B70CFBF6-C4EE-40C9-80BF-54C7C2B740FF}">
      <dgm:prSet/>
      <dgm:spPr/>
      <dgm:t>
        <a:bodyPr/>
        <a:lstStyle/>
        <a:p>
          <a:endParaRPr lang="en-US"/>
        </a:p>
      </dgm:t>
    </dgm:pt>
    <dgm:pt modelId="{FC2F4421-D308-4C90-AB15-289A490FD40D}" type="sibTrans" cxnId="{B70CFBF6-C4EE-40C9-80BF-54C7C2B740FF}">
      <dgm:prSet/>
      <dgm:spPr/>
      <dgm:t>
        <a:bodyPr/>
        <a:lstStyle/>
        <a:p>
          <a:endParaRPr lang="en-US"/>
        </a:p>
      </dgm:t>
    </dgm:pt>
    <dgm:pt modelId="{85DD6230-7E39-489F-B845-2144D2FB3186}">
      <dgm:prSet phldrT="[Text]" custT="1"/>
      <dgm:spPr/>
      <dgm:t>
        <a:bodyPr/>
        <a:lstStyle/>
        <a:p>
          <a:r>
            <a:rPr lang="en-US" sz="2400" b="1" dirty="0"/>
            <a:t>Value of time</a:t>
          </a:r>
        </a:p>
      </dgm:t>
    </dgm:pt>
    <dgm:pt modelId="{701D1AFB-7409-47FF-8709-D24C6398B7C4}" type="parTrans" cxnId="{B2967836-8081-46AF-8F57-490CE7BB49EA}">
      <dgm:prSet/>
      <dgm:spPr/>
      <dgm:t>
        <a:bodyPr/>
        <a:lstStyle/>
        <a:p>
          <a:endParaRPr lang="en-US"/>
        </a:p>
      </dgm:t>
    </dgm:pt>
    <dgm:pt modelId="{7887ADF7-4FC3-4229-9536-4DFE6261D93A}" type="sibTrans" cxnId="{B2967836-8081-46AF-8F57-490CE7BB49EA}">
      <dgm:prSet/>
      <dgm:spPr/>
      <dgm:t>
        <a:bodyPr/>
        <a:lstStyle/>
        <a:p>
          <a:endParaRPr lang="en-US"/>
        </a:p>
      </dgm:t>
    </dgm:pt>
    <dgm:pt modelId="{ED9BD02F-E339-4090-B585-3F3365AD045F}">
      <dgm:prSet phldrT="[Text]" custT="1"/>
      <dgm:spPr/>
      <dgm:t>
        <a:bodyPr/>
        <a:lstStyle/>
        <a:p>
          <a:r>
            <a:rPr lang="en-US" sz="2400" b="1" dirty="0"/>
            <a:t>Dedicated Study time</a:t>
          </a:r>
        </a:p>
      </dgm:t>
    </dgm:pt>
    <dgm:pt modelId="{D6DB04DC-2F26-4921-A61C-6F43970C9150}" type="parTrans" cxnId="{008C2564-1A79-4534-A182-C2CDA5BAD772}">
      <dgm:prSet/>
      <dgm:spPr/>
      <dgm:t>
        <a:bodyPr/>
        <a:lstStyle/>
        <a:p>
          <a:endParaRPr lang="en-US"/>
        </a:p>
      </dgm:t>
    </dgm:pt>
    <dgm:pt modelId="{EADF7916-DAFB-44F1-844C-3E290729B7FE}" type="sibTrans" cxnId="{008C2564-1A79-4534-A182-C2CDA5BAD772}">
      <dgm:prSet/>
      <dgm:spPr/>
      <dgm:t>
        <a:bodyPr/>
        <a:lstStyle/>
        <a:p>
          <a:endParaRPr lang="en-US"/>
        </a:p>
      </dgm:t>
    </dgm:pt>
    <dgm:pt modelId="{B939D0C7-0BEE-48BD-B32F-DC4D3CDBB56C}">
      <dgm:prSet phldrT="[Text]"/>
      <dgm:spPr/>
      <dgm:t>
        <a:bodyPr/>
        <a:lstStyle/>
        <a:p>
          <a:r>
            <a:rPr lang="en-US" b="1" dirty="0"/>
            <a:t>30 mins Day/night Pick a time; make it happen!</a:t>
          </a:r>
        </a:p>
      </dgm:t>
    </dgm:pt>
    <dgm:pt modelId="{477E4187-86CD-4745-B7AF-64AE1BA72E9A}" type="parTrans" cxnId="{B545A095-E3F0-49DA-841A-8B9B2CE72CC5}">
      <dgm:prSet/>
      <dgm:spPr/>
      <dgm:t>
        <a:bodyPr/>
        <a:lstStyle/>
        <a:p>
          <a:endParaRPr lang="en-US"/>
        </a:p>
      </dgm:t>
    </dgm:pt>
    <dgm:pt modelId="{2EB33E5B-7515-4504-8EC4-E7CE57370B34}" type="sibTrans" cxnId="{B545A095-E3F0-49DA-841A-8B9B2CE72CC5}">
      <dgm:prSet/>
      <dgm:spPr/>
      <dgm:t>
        <a:bodyPr/>
        <a:lstStyle/>
        <a:p>
          <a:endParaRPr lang="en-US"/>
        </a:p>
      </dgm:t>
    </dgm:pt>
    <dgm:pt modelId="{B555DA5C-EE45-4E3B-ADE8-1C1E1A54C064}">
      <dgm:prSet phldrT="[Text]"/>
      <dgm:spPr/>
      <dgm:t>
        <a:bodyPr/>
        <a:lstStyle/>
        <a:p>
          <a:r>
            <a:rPr lang="en-US" b="1" dirty="0"/>
            <a:t>What is your time worth?  When you are sitting in front of the tube, that is what it is costing you</a:t>
          </a:r>
        </a:p>
      </dgm:t>
    </dgm:pt>
    <dgm:pt modelId="{3429BBDB-B226-4D65-8AA8-1CD1B7B3AD68}" type="parTrans" cxnId="{67195F65-91A8-4BE3-8B17-75C326A877B4}">
      <dgm:prSet/>
      <dgm:spPr/>
      <dgm:t>
        <a:bodyPr/>
        <a:lstStyle/>
        <a:p>
          <a:endParaRPr lang="en-US"/>
        </a:p>
      </dgm:t>
    </dgm:pt>
    <dgm:pt modelId="{233C0419-6636-436A-A650-4B3A1BB2A6C4}" type="sibTrans" cxnId="{67195F65-91A8-4BE3-8B17-75C326A877B4}">
      <dgm:prSet/>
      <dgm:spPr/>
      <dgm:t>
        <a:bodyPr/>
        <a:lstStyle/>
        <a:p>
          <a:endParaRPr lang="en-US"/>
        </a:p>
      </dgm:t>
    </dgm:pt>
    <dgm:pt modelId="{2722BBAF-380A-4430-BC0C-E409E2C88A23}">
      <dgm:prSet phldrT="[Text]"/>
      <dgm:spPr/>
      <dgm:t>
        <a:bodyPr/>
        <a:lstStyle/>
        <a:p>
          <a:r>
            <a:rPr lang="en-US" b="1"/>
            <a:t>Read Faster</a:t>
          </a:r>
          <a:endParaRPr lang="en-US" b="1" dirty="0"/>
        </a:p>
      </dgm:t>
    </dgm:pt>
    <dgm:pt modelId="{0C068086-B08E-4D44-BEBD-128079E31591}" type="parTrans" cxnId="{A5D8C496-2A1E-493D-A479-42F3258A95C4}">
      <dgm:prSet/>
      <dgm:spPr/>
      <dgm:t>
        <a:bodyPr/>
        <a:lstStyle/>
        <a:p>
          <a:endParaRPr lang="en-US"/>
        </a:p>
      </dgm:t>
    </dgm:pt>
    <dgm:pt modelId="{1F95F32B-D648-4AB3-9248-3B8AB7558C98}" type="sibTrans" cxnId="{A5D8C496-2A1E-493D-A479-42F3258A95C4}">
      <dgm:prSet/>
      <dgm:spPr/>
      <dgm:t>
        <a:bodyPr/>
        <a:lstStyle/>
        <a:p>
          <a:endParaRPr lang="en-US"/>
        </a:p>
      </dgm:t>
    </dgm:pt>
    <dgm:pt modelId="{F6C9BE19-E4F1-4587-947D-37865E1EABE2}">
      <dgm:prSet phldrT="[Text]"/>
      <dgm:spPr/>
      <dgm:t>
        <a:bodyPr/>
        <a:lstStyle/>
        <a:p>
          <a:r>
            <a:rPr lang="en-US" dirty="0"/>
            <a:t>DO NOT GO BACK! </a:t>
          </a:r>
          <a:endParaRPr lang="en-US" b="1" dirty="0"/>
        </a:p>
      </dgm:t>
    </dgm:pt>
    <dgm:pt modelId="{D438B056-811E-4383-A12F-1CDF0D7D05D6}" type="parTrans" cxnId="{EB5BCAFC-F384-4B74-A6F4-B0AC8D76FE6B}">
      <dgm:prSet/>
      <dgm:spPr/>
      <dgm:t>
        <a:bodyPr/>
        <a:lstStyle/>
        <a:p>
          <a:endParaRPr lang="en-US"/>
        </a:p>
      </dgm:t>
    </dgm:pt>
    <dgm:pt modelId="{83BC3477-5D94-418D-A0BE-BC7A8703FC81}" type="sibTrans" cxnId="{EB5BCAFC-F384-4B74-A6F4-B0AC8D76FE6B}">
      <dgm:prSet/>
      <dgm:spPr/>
      <dgm:t>
        <a:bodyPr/>
        <a:lstStyle/>
        <a:p>
          <a:endParaRPr lang="en-US"/>
        </a:p>
      </dgm:t>
    </dgm:pt>
    <dgm:pt modelId="{518FBBB2-AD67-4961-885F-2BE8DAAE08AF}">
      <dgm:prSet phldrT="[Text]"/>
      <dgm:spPr/>
      <dgm:t>
        <a:bodyPr/>
        <a:lstStyle/>
        <a:p>
          <a:r>
            <a:rPr lang="en-US" b="1" dirty="0"/>
            <a:t>Use your finger, keep it moving make eyes follow</a:t>
          </a:r>
        </a:p>
      </dgm:t>
    </dgm:pt>
    <dgm:pt modelId="{05F630A5-59AC-4AD2-A8E7-63F37EAA9CB0}" type="parTrans" cxnId="{D2B1067B-A8F7-4A16-A7EC-4CA90141453B}">
      <dgm:prSet/>
      <dgm:spPr/>
      <dgm:t>
        <a:bodyPr/>
        <a:lstStyle/>
        <a:p>
          <a:endParaRPr lang="en-US"/>
        </a:p>
      </dgm:t>
    </dgm:pt>
    <dgm:pt modelId="{FBAF0E1F-6254-45CD-B6BF-57E524ED0752}" type="sibTrans" cxnId="{D2B1067B-A8F7-4A16-A7EC-4CA90141453B}">
      <dgm:prSet/>
      <dgm:spPr/>
      <dgm:t>
        <a:bodyPr/>
        <a:lstStyle/>
        <a:p>
          <a:endParaRPr lang="en-US"/>
        </a:p>
      </dgm:t>
    </dgm:pt>
    <dgm:pt modelId="{CC29E4EB-DEC7-4A77-B8FD-8661E7B639E7}" type="pres">
      <dgm:prSet presAssocID="{3E04A716-B106-4C88-ADD4-4F101E22C607}" presName="Name0" presStyleCnt="0">
        <dgm:presLayoutVars>
          <dgm:chMax/>
          <dgm:chPref/>
          <dgm:dir/>
        </dgm:presLayoutVars>
      </dgm:prSet>
      <dgm:spPr/>
    </dgm:pt>
    <dgm:pt modelId="{D6E2E65C-39E0-4F77-A052-4ADB6257BC6A}" type="pres">
      <dgm:prSet presAssocID="{D464049D-740D-4FE9-A0DA-CD61A1FF4485}" presName="parenttextcomposite" presStyleCnt="0"/>
      <dgm:spPr/>
    </dgm:pt>
    <dgm:pt modelId="{4717A083-A6A1-4BE6-BB7C-9DF3EBC3E37E}" type="pres">
      <dgm:prSet presAssocID="{D464049D-740D-4FE9-A0DA-CD61A1FF4485}" presName="parenttext" presStyleLbl="revTx" presStyleIdx="0" presStyleCnt="4">
        <dgm:presLayoutVars>
          <dgm:chMax/>
          <dgm:chPref val="2"/>
          <dgm:bulletEnabled val="1"/>
        </dgm:presLayoutVars>
      </dgm:prSet>
      <dgm:spPr/>
    </dgm:pt>
    <dgm:pt modelId="{0B66EACE-F5F7-46DF-BF62-0FE7794689BC}" type="pres">
      <dgm:prSet presAssocID="{D464049D-740D-4FE9-A0DA-CD61A1FF4485}" presName="composite" presStyleCnt="0"/>
      <dgm:spPr/>
    </dgm:pt>
    <dgm:pt modelId="{51367107-8700-4A1B-B57E-EAECFB877859}" type="pres">
      <dgm:prSet presAssocID="{D464049D-740D-4FE9-A0DA-CD61A1FF4485}" presName="chevron1" presStyleLbl="alignNode1" presStyleIdx="0" presStyleCnt="28"/>
      <dgm:spPr/>
    </dgm:pt>
    <dgm:pt modelId="{EE0AB3AA-D3AB-48E1-9321-A3137B8D322E}" type="pres">
      <dgm:prSet presAssocID="{D464049D-740D-4FE9-A0DA-CD61A1FF4485}" presName="chevron2" presStyleLbl="alignNode1" presStyleIdx="1" presStyleCnt="28"/>
      <dgm:spPr/>
    </dgm:pt>
    <dgm:pt modelId="{9329C696-5B71-4928-A272-8948028E97E5}" type="pres">
      <dgm:prSet presAssocID="{D464049D-740D-4FE9-A0DA-CD61A1FF4485}" presName="chevron3" presStyleLbl="alignNode1" presStyleIdx="2" presStyleCnt="28"/>
      <dgm:spPr/>
    </dgm:pt>
    <dgm:pt modelId="{38B69B3D-B02E-4121-82C7-F0C86715384C}" type="pres">
      <dgm:prSet presAssocID="{D464049D-740D-4FE9-A0DA-CD61A1FF4485}" presName="chevron4" presStyleLbl="alignNode1" presStyleIdx="3" presStyleCnt="28"/>
      <dgm:spPr/>
    </dgm:pt>
    <dgm:pt modelId="{F924661F-8EEB-4E1B-A452-D985D6D04D0A}" type="pres">
      <dgm:prSet presAssocID="{D464049D-740D-4FE9-A0DA-CD61A1FF4485}" presName="chevron5" presStyleLbl="alignNode1" presStyleIdx="4" presStyleCnt="28"/>
      <dgm:spPr/>
    </dgm:pt>
    <dgm:pt modelId="{C98C52F9-726D-4807-ABED-4E29C1B934C9}" type="pres">
      <dgm:prSet presAssocID="{D464049D-740D-4FE9-A0DA-CD61A1FF4485}" presName="chevron6" presStyleLbl="alignNode1" presStyleIdx="5" presStyleCnt="28"/>
      <dgm:spPr/>
    </dgm:pt>
    <dgm:pt modelId="{B9A8AC12-3C04-42B5-B797-2F1380D76C01}" type="pres">
      <dgm:prSet presAssocID="{D464049D-740D-4FE9-A0DA-CD61A1FF4485}" presName="chevron7" presStyleLbl="alignNode1" presStyleIdx="6" presStyleCnt="28"/>
      <dgm:spPr/>
    </dgm:pt>
    <dgm:pt modelId="{A3321F54-D695-48CF-9C80-8D8D97947C77}" type="pres">
      <dgm:prSet presAssocID="{D464049D-740D-4FE9-A0DA-CD61A1FF4485}" presName="childtext" presStyleLbl="solidFgAcc1" presStyleIdx="0" presStyleCnt="4">
        <dgm:presLayoutVars>
          <dgm:chMax/>
          <dgm:chPref val="0"/>
          <dgm:bulletEnabled val="1"/>
        </dgm:presLayoutVars>
      </dgm:prSet>
      <dgm:spPr/>
    </dgm:pt>
    <dgm:pt modelId="{E1950DB5-E116-45D3-A3B0-64971B3371F0}" type="pres">
      <dgm:prSet presAssocID="{F2D5CC77-6B85-4437-B8E8-164D1B8E9B2A}" presName="sibTrans" presStyleCnt="0"/>
      <dgm:spPr/>
    </dgm:pt>
    <dgm:pt modelId="{6E714EE3-2865-4730-B93F-9B4A020450AA}" type="pres">
      <dgm:prSet presAssocID="{85DD6230-7E39-489F-B845-2144D2FB3186}" presName="parenttextcomposite" presStyleCnt="0"/>
      <dgm:spPr/>
    </dgm:pt>
    <dgm:pt modelId="{E161D1FB-428E-4E87-809F-28ECDBB8395D}" type="pres">
      <dgm:prSet presAssocID="{85DD6230-7E39-489F-B845-2144D2FB3186}" presName="parenttext" presStyleLbl="revTx" presStyleIdx="1" presStyleCnt="4">
        <dgm:presLayoutVars>
          <dgm:chMax/>
          <dgm:chPref val="2"/>
          <dgm:bulletEnabled val="1"/>
        </dgm:presLayoutVars>
      </dgm:prSet>
      <dgm:spPr/>
    </dgm:pt>
    <dgm:pt modelId="{B9C14B77-D54E-44C7-A4AF-30BF7D561880}" type="pres">
      <dgm:prSet presAssocID="{85DD6230-7E39-489F-B845-2144D2FB3186}" presName="composite" presStyleCnt="0"/>
      <dgm:spPr/>
    </dgm:pt>
    <dgm:pt modelId="{3A2A1305-7A52-4FD4-9F5E-897035FC881F}" type="pres">
      <dgm:prSet presAssocID="{85DD6230-7E39-489F-B845-2144D2FB3186}" presName="chevron1" presStyleLbl="alignNode1" presStyleIdx="7" presStyleCnt="28"/>
      <dgm:spPr/>
    </dgm:pt>
    <dgm:pt modelId="{70D65ECC-FE53-4123-A18B-84F76B12E4C0}" type="pres">
      <dgm:prSet presAssocID="{85DD6230-7E39-489F-B845-2144D2FB3186}" presName="chevron2" presStyleLbl="alignNode1" presStyleIdx="8" presStyleCnt="28"/>
      <dgm:spPr/>
    </dgm:pt>
    <dgm:pt modelId="{1C848B6A-2F2F-44B0-A09C-1E5B13D04672}" type="pres">
      <dgm:prSet presAssocID="{85DD6230-7E39-489F-B845-2144D2FB3186}" presName="chevron3" presStyleLbl="alignNode1" presStyleIdx="9" presStyleCnt="28"/>
      <dgm:spPr/>
    </dgm:pt>
    <dgm:pt modelId="{6E5BAEEB-E1CF-40E4-9ED1-39B760C87CA8}" type="pres">
      <dgm:prSet presAssocID="{85DD6230-7E39-489F-B845-2144D2FB3186}" presName="chevron4" presStyleLbl="alignNode1" presStyleIdx="10" presStyleCnt="28"/>
      <dgm:spPr/>
    </dgm:pt>
    <dgm:pt modelId="{AF33DC73-B11F-4ACE-BFF3-2270EBF01C95}" type="pres">
      <dgm:prSet presAssocID="{85DD6230-7E39-489F-B845-2144D2FB3186}" presName="chevron5" presStyleLbl="alignNode1" presStyleIdx="11" presStyleCnt="28"/>
      <dgm:spPr/>
    </dgm:pt>
    <dgm:pt modelId="{8BEE9EF1-0C1A-4B48-B826-DB65676D1DFD}" type="pres">
      <dgm:prSet presAssocID="{85DD6230-7E39-489F-B845-2144D2FB3186}" presName="chevron6" presStyleLbl="alignNode1" presStyleIdx="12" presStyleCnt="28"/>
      <dgm:spPr/>
    </dgm:pt>
    <dgm:pt modelId="{15DBB07C-1792-42CF-BF62-030823DEF5D2}" type="pres">
      <dgm:prSet presAssocID="{85DD6230-7E39-489F-B845-2144D2FB3186}" presName="chevron7" presStyleLbl="alignNode1" presStyleIdx="13" presStyleCnt="28"/>
      <dgm:spPr/>
    </dgm:pt>
    <dgm:pt modelId="{9E60AD78-2486-4FA6-A6D4-F802030DC906}" type="pres">
      <dgm:prSet presAssocID="{85DD6230-7E39-489F-B845-2144D2FB3186}" presName="childtext" presStyleLbl="solidFgAcc1" presStyleIdx="1" presStyleCnt="4">
        <dgm:presLayoutVars>
          <dgm:chMax/>
          <dgm:chPref val="0"/>
          <dgm:bulletEnabled val="1"/>
        </dgm:presLayoutVars>
      </dgm:prSet>
      <dgm:spPr/>
    </dgm:pt>
    <dgm:pt modelId="{E41206EE-73A1-4D9A-A23B-07D47FA331C6}" type="pres">
      <dgm:prSet presAssocID="{7887ADF7-4FC3-4229-9536-4DFE6261D93A}" presName="sibTrans" presStyleCnt="0"/>
      <dgm:spPr/>
    </dgm:pt>
    <dgm:pt modelId="{D7C438E6-861C-4874-9CC6-5A207A42D000}" type="pres">
      <dgm:prSet presAssocID="{ED9BD02F-E339-4090-B585-3F3365AD045F}" presName="parenttextcomposite" presStyleCnt="0"/>
      <dgm:spPr/>
    </dgm:pt>
    <dgm:pt modelId="{4E668978-DD2E-4455-8F1B-460890CEDDD0}" type="pres">
      <dgm:prSet presAssocID="{ED9BD02F-E339-4090-B585-3F3365AD045F}" presName="parenttext" presStyleLbl="revTx" presStyleIdx="2" presStyleCnt="4">
        <dgm:presLayoutVars>
          <dgm:chMax/>
          <dgm:chPref val="2"/>
          <dgm:bulletEnabled val="1"/>
        </dgm:presLayoutVars>
      </dgm:prSet>
      <dgm:spPr/>
    </dgm:pt>
    <dgm:pt modelId="{EA75828D-67D5-4AB1-9A4C-BD61C172E318}" type="pres">
      <dgm:prSet presAssocID="{ED9BD02F-E339-4090-B585-3F3365AD045F}" presName="composite" presStyleCnt="0"/>
      <dgm:spPr/>
    </dgm:pt>
    <dgm:pt modelId="{1185CAAF-D23B-4B96-A044-FF5C28F24859}" type="pres">
      <dgm:prSet presAssocID="{ED9BD02F-E339-4090-B585-3F3365AD045F}" presName="chevron1" presStyleLbl="alignNode1" presStyleIdx="14" presStyleCnt="28"/>
      <dgm:spPr/>
    </dgm:pt>
    <dgm:pt modelId="{5F7A619F-E82B-4A9D-8E03-ADD7F3A04761}" type="pres">
      <dgm:prSet presAssocID="{ED9BD02F-E339-4090-B585-3F3365AD045F}" presName="chevron2" presStyleLbl="alignNode1" presStyleIdx="15" presStyleCnt="28"/>
      <dgm:spPr/>
    </dgm:pt>
    <dgm:pt modelId="{0551AF3A-90E8-4FF7-94B9-607493F493F5}" type="pres">
      <dgm:prSet presAssocID="{ED9BD02F-E339-4090-B585-3F3365AD045F}" presName="chevron3" presStyleLbl="alignNode1" presStyleIdx="16" presStyleCnt="28"/>
      <dgm:spPr/>
    </dgm:pt>
    <dgm:pt modelId="{A2E46F09-FFC4-403D-8EAB-C5598E735292}" type="pres">
      <dgm:prSet presAssocID="{ED9BD02F-E339-4090-B585-3F3365AD045F}" presName="chevron4" presStyleLbl="alignNode1" presStyleIdx="17" presStyleCnt="28"/>
      <dgm:spPr/>
    </dgm:pt>
    <dgm:pt modelId="{73CA0293-0467-42C1-98F1-C385719E54CD}" type="pres">
      <dgm:prSet presAssocID="{ED9BD02F-E339-4090-B585-3F3365AD045F}" presName="chevron5" presStyleLbl="alignNode1" presStyleIdx="18" presStyleCnt="28"/>
      <dgm:spPr/>
    </dgm:pt>
    <dgm:pt modelId="{E72F9714-3B2C-41F8-ABA2-2AD13481E570}" type="pres">
      <dgm:prSet presAssocID="{ED9BD02F-E339-4090-B585-3F3365AD045F}" presName="chevron6" presStyleLbl="alignNode1" presStyleIdx="19" presStyleCnt="28"/>
      <dgm:spPr/>
    </dgm:pt>
    <dgm:pt modelId="{00138509-142F-489D-97C1-413B3041444A}" type="pres">
      <dgm:prSet presAssocID="{ED9BD02F-E339-4090-B585-3F3365AD045F}" presName="chevron7" presStyleLbl="alignNode1" presStyleIdx="20" presStyleCnt="28"/>
      <dgm:spPr/>
    </dgm:pt>
    <dgm:pt modelId="{B8CEAD29-E03C-42DC-BC09-1B4E055CFC2D}" type="pres">
      <dgm:prSet presAssocID="{ED9BD02F-E339-4090-B585-3F3365AD045F}" presName="childtext" presStyleLbl="solidFgAcc1" presStyleIdx="2" presStyleCnt="4">
        <dgm:presLayoutVars>
          <dgm:chMax/>
          <dgm:chPref val="0"/>
          <dgm:bulletEnabled val="1"/>
        </dgm:presLayoutVars>
      </dgm:prSet>
      <dgm:spPr/>
    </dgm:pt>
    <dgm:pt modelId="{35476343-3214-4608-8015-5D6FE80F138D}" type="pres">
      <dgm:prSet presAssocID="{EADF7916-DAFB-44F1-844C-3E290729B7FE}" presName="sibTrans" presStyleCnt="0"/>
      <dgm:spPr/>
    </dgm:pt>
    <dgm:pt modelId="{6C109A5E-CE0F-4B40-BF07-54C0A1F9D89E}" type="pres">
      <dgm:prSet presAssocID="{2722BBAF-380A-4430-BC0C-E409E2C88A23}" presName="parenttextcomposite" presStyleCnt="0"/>
      <dgm:spPr/>
    </dgm:pt>
    <dgm:pt modelId="{C652C35B-E3D1-4411-B684-28295DBB62F3}" type="pres">
      <dgm:prSet presAssocID="{2722BBAF-380A-4430-BC0C-E409E2C88A23}" presName="parenttext" presStyleLbl="revTx" presStyleIdx="3" presStyleCnt="4">
        <dgm:presLayoutVars>
          <dgm:chMax/>
          <dgm:chPref val="2"/>
          <dgm:bulletEnabled val="1"/>
        </dgm:presLayoutVars>
      </dgm:prSet>
      <dgm:spPr/>
    </dgm:pt>
    <dgm:pt modelId="{5A19F029-E48F-4D4F-9B78-B15CFE65A504}" type="pres">
      <dgm:prSet presAssocID="{2722BBAF-380A-4430-BC0C-E409E2C88A23}" presName="composite" presStyleCnt="0"/>
      <dgm:spPr/>
    </dgm:pt>
    <dgm:pt modelId="{E6C1B811-16F7-40E6-A3C6-9BF9B07AD014}" type="pres">
      <dgm:prSet presAssocID="{2722BBAF-380A-4430-BC0C-E409E2C88A23}" presName="chevron1" presStyleLbl="alignNode1" presStyleIdx="21" presStyleCnt="28"/>
      <dgm:spPr/>
    </dgm:pt>
    <dgm:pt modelId="{47906D3E-1CF6-42BA-A2B7-544896BCA658}" type="pres">
      <dgm:prSet presAssocID="{2722BBAF-380A-4430-BC0C-E409E2C88A23}" presName="chevron2" presStyleLbl="alignNode1" presStyleIdx="22" presStyleCnt="28"/>
      <dgm:spPr/>
    </dgm:pt>
    <dgm:pt modelId="{36D45DDD-AB74-46CC-A22E-B43B6D6FFBFA}" type="pres">
      <dgm:prSet presAssocID="{2722BBAF-380A-4430-BC0C-E409E2C88A23}" presName="chevron3" presStyleLbl="alignNode1" presStyleIdx="23" presStyleCnt="28"/>
      <dgm:spPr/>
    </dgm:pt>
    <dgm:pt modelId="{DA800A51-EEF9-4A11-ACDE-BFB6B164518D}" type="pres">
      <dgm:prSet presAssocID="{2722BBAF-380A-4430-BC0C-E409E2C88A23}" presName="chevron4" presStyleLbl="alignNode1" presStyleIdx="24" presStyleCnt="28"/>
      <dgm:spPr/>
    </dgm:pt>
    <dgm:pt modelId="{8333698D-2C70-4EDE-9B51-FF2453F479AB}" type="pres">
      <dgm:prSet presAssocID="{2722BBAF-380A-4430-BC0C-E409E2C88A23}" presName="chevron5" presStyleLbl="alignNode1" presStyleIdx="25" presStyleCnt="28"/>
      <dgm:spPr/>
    </dgm:pt>
    <dgm:pt modelId="{D0DFE717-589A-4F64-8F5E-300331375BDC}" type="pres">
      <dgm:prSet presAssocID="{2722BBAF-380A-4430-BC0C-E409E2C88A23}" presName="chevron6" presStyleLbl="alignNode1" presStyleIdx="26" presStyleCnt="28"/>
      <dgm:spPr/>
    </dgm:pt>
    <dgm:pt modelId="{D0718D9C-F534-46FD-99D4-42B12B4D0CF8}" type="pres">
      <dgm:prSet presAssocID="{2722BBAF-380A-4430-BC0C-E409E2C88A23}" presName="chevron7" presStyleLbl="alignNode1" presStyleIdx="27" presStyleCnt="28"/>
      <dgm:spPr/>
    </dgm:pt>
    <dgm:pt modelId="{072D7890-8089-4415-8CDF-9540B6A09B9D}" type="pres">
      <dgm:prSet presAssocID="{2722BBAF-380A-4430-BC0C-E409E2C88A23}" presName="childtext" presStyleLbl="solidFgAcc1" presStyleIdx="3" presStyleCnt="4" custScaleY="80926">
        <dgm:presLayoutVars>
          <dgm:chMax/>
          <dgm:chPref val="0"/>
          <dgm:bulletEnabled val="1"/>
        </dgm:presLayoutVars>
      </dgm:prSet>
      <dgm:spPr/>
    </dgm:pt>
  </dgm:ptLst>
  <dgm:cxnLst>
    <dgm:cxn modelId="{DCDDF114-05B7-499F-93B7-DDF1A9BC5CBD}" type="presOf" srcId="{D464049D-740D-4FE9-A0DA-CD61A1FF4485}" destId="{4717A083-A6A1-4BE6-BB7C-9DF3EBC3E37E}" srcOrd="0" destOrd="0" presId="urn:microsoft.com/office/officeart/2008/layout/VerticalAccentList"/>
    <dgm:cxn modelId="{B2967836-8081-46AF-8F57-490CE7BB49EA}" srcId="{3E04A716-B106-4C88-ADD4-4F101E22C607}" destId="{85DD6230-7E39-489F-B845-2144D2FB3186}" srcOrd="1" destOrd="0" parTransId="{701D1AFB-7409-47FF-8709-D24C6398B7C4}" sibTransId="{7887ADF7-4FC3-4229-9536-4DFE6261D93A}"/>
    <dgm:cxn modelId="{B5E9F740-C704-4E42-B13F-B5C12085451E}" type="presOf" srcId="{B555DA5C-EE45-4E3B-ADE8-1C1E1A54C064}" destId="{9E60AD78-2486-4FA6-A6D4-F802030DC906}" srcOrd="0" destOrd="0" presId="urn:microsoft.com/office/officeart/2008/layout/VerticalAccentList"/>
    <dgm:cxn modelId="{008C2564-1A79-4534-A182-C2CDA5BAD772}" srcId="{3E04A716-B106-4C88-ADD4-4F101E22C607}" destId="{ED9BD02F-E339-4090-B585-3F3365AD045F}" srcOrd="2" destOrd="0" parTransId="{D6DB04DC-2F26-4921-A61C-6F43970C9150}" sibTransId="{EADF7916-DAFB-44F1-844C-3E290729B7FE}"/>
    <dgm:cxn modelId="{67195F65-91A8-4BE3-8B17-75C326A877B4}" srcId="{85DD6230-7E39-489F-B845-2144D2FB3186}" destId="{B555DA5C-EE45-4E3B-ADE8-1C1E1A54C064}" srcOrd="0" destOrd="0" parTransId="{3429BBDB-B226-4D65-8AA8-1CD1B7B3AD68}" sibTransId="{233C0419-6636-436A-A650-4B3A1BB2A6C4}"/>
    <dgm:cxn modelId="{1A927068-831E-4913-871B-6C3219833B3C}" type="presOf" srcId="{3E04A716-B106-4C88-ADD4-4F101E22C607}" destId="{CC29E4EB-DEC7-4A77-B8FD-8661E7B639E7}" srcOrd="0" destOrd="0" presId="urn:microsoft.com/office/officeart/2008/layout/VerticalAccentList"/>
    <dgm:cxn modelId="{D2B1067B-A8F7-4A16-A7EC-4CA90141453B}" srcId="{2722BBAF-380A-4430-BC0C-E409E2C88A23}" destId="{518FBBB2-AD67-4961-885F-2BE8DAAE08AF}" srcOrd="1" destOrd="0" parTransId="{05F630A5-59AC-4AD2-A8E7-63F37EAA9CB0}" sibTransId="{FBAF0E1F-6254-45CD-B6BF-57E524ED0752}"/>
    <dgm:cxn modelId="{376F4D7E-DCA6-4BF1-A730-60DEB0304D80}" type="presOf" srcId="{ED9BD02F-E339-4090-B585-3F3365AD045F}" destId="{4E668978-DD2E-4455-8F1B-460890CEDDD0}" srcOrd="0" destOrd="0" presId="urn:microsoft.com/office/officeart/2008/layout/VerticalAccentList"/>
    <dgm:cxn modelId="{B545A095-E3F0-49DA-841A-8B9B2CE72CC5}" srcId="{ED9BD02F-E339-4090-B585-3F3365AD045F}" destId="{B939D0C7-0BEE-48BD-B32F-DC4D3CDBB56C}" srcOrd="0" destOrd="0" parTransId="{477E4187-86CD-4745-B7AF-64AE1BA72E9A}" sibTransId="{2EB33E5B-7515-4504-8EC4-E7CE57370B34}"/>
    <dgm:cxn modelId="{A5D8C496-2A1E-493D-A479-42F3258A95C4}" srcId="{3E04A716-B106-4C88-ADD4-4F101E22C607}" destId="{2722BBAF-380A-4430-BC0C-E409E2C88A23}" srcOrd="3" destOrd="0" parTransId="{0C068086-B08E-4D44-BEBD-128079E31591}" sibTransId="{1F95F32B-D648-4AB3-9248-3B8AB7558C98}"/>
    <dgm:cxn modelId="{FEDC2EA1-EEA1-4B81-8353-402B296D554D}" type="presOf" srcId="{B939D0C7-0BEE-48BD-B32F-DC4D3CDBB56C}" destId="{B8CEAD29-E03C-42DC-BC09-1B4E055CFC2D}" srcOrd="0" destOrd="0" presId="urn:microsoft.com/office/officeart/2008/layout/VerticalAccentList"/>
    <dgm:cxn modelId="{810C77B7-81E5-4F05-8897-F7DBFD3B028A}" type="presOf" srcId="{2722BBAF-380A-4430-BC0C-E409E2C88A23}" destId="{C652C35B-E3D1-4411-B684-28295DBB62F3}" srcOrd="0" destOrd="0" presId="urn:microsoft.com/office/officeart/2008/layout/VerticalAccentList"/>
    <dgm:cxn modelId="{5E3A38D3-280D-414A-B7F1-6DAC894E8BEC}" type="presOf" srcId="{85DD6230-7E39-489F-B845-2144D2FB3186}" destId="{E161D1FB-428E-4E87-809F-28ECDBB8395D}" srcOrd="0" destOrd="0" presId="urn:microsoft.com/office/officeart/2008/layout/VerticalAccentList"/>
    <dgm:cxn modelId="{42F420D9-9EFA-409C-B8F1-2645C5125F13}" srcId="{3E04A716-B106-4C88-ADD4-4F101E22C607}" destId="{D464049D-740D-4FE9-A0DA-CD61A1FF4485}" srcOrd="0" destOrd="0" parTransId="{65BA8B08-659D-4BAC-B22E-F5F901D2ACC5}" sibTransId="{F2D5CC77-6B85-4437-B8E8-164D1B8E9B2A}"/>
    <dgm:cxn modelId="{9A927DDE-AD2A-4C50-8A32-80512F63D164}" type="presOf" srcId="{34A06061-01B4-403F-A125-8B61A19991F0}" destId="{A3321F54-D695-48CF-9C80-8D8D97947C77}" srcOrd="0" destOrd="0" presId="urn:microsoft.com/office/officeart/2008/layout/VerticalAccentList"/>
    <dgm:cxn modelId="{9D0FB3DE-D9B4-46F3-A659-45E9642A25DD}" type="presOf" srcId="{F6C9BE19-E4F1-4587-947D-37865E1EABE2}" destId="{072D7890-8089-4415-8CDF-9540B6A09B9D}" srcOrd="0" destOrd="0" presId="urn:microsoft.com/office/officeart/2008/layout/VerticalAccentList"/>
    <dgm:cxn modelId="{260CBEED-F3CD-47EE-B276-AAD67B003522}" type="presOf" srcId="{518FBBB2-AD67-4961-885F-2BE8DAAE08AF}" destId="{072D7890-8089-4415-8CDF-9540B6A09B9D}" srcOrd="0" destOrd="1" presId="urn:microsoft.com/office/officeart/2008/layout/VerticalAccentList"/>
    <dgm:cxn modelId="{B70CFBF6-C4EE-40C9-80BF-54C7C2B740FF}" srcId="{D464049D-740D-4FE9-A0DA-CD61A1FF4485}" destId="{34A06061-01B4-403F-A125-8B61A19991F0}" srcOrd="0" destOrd="0" parTransId="{4F75BB07-08BB-4C88-AB27-1F8EF16977B5}" sibTransId="{FC2F4421-D308-4C90-AB15-289A490FD40D}"/>
    <dgm:cxn modelId="{EB5BCAFC-F384-4B74-A6F4-B0AC8D76FE6B}" srcId="{2722BBAF-380A-4430-BC0C-E409E2C88A23}" destId="{F6C9BE19-E4F1-4587-947D-37865E1EABE2}" srcOrd="0" destOrd="0" parTransId="{D438B056-811E-4383-A12F-1CDF0D7D05D6}" sibTransId="{83BC3477-5D94-418D-A0BE-BC7A8703FC81}"/>
    <dgm:cxn modelId="{DCB39E3A-9461-470D-81EF-06733E0A0A95}" type="presParOf" srcId="{CC29E4EB-DEC7-4A77-B8FD-8661E7B639E7}" destId="{D6E2E65C-39E0-4F77-A052-4ADB6257BC6A}" srcOrd="0" destOrd="0" presId="urn:microsoft.com/office/officeart/2008/layout/VerticalAccentList"/>
    <dgm:cxn modelId="{AF480176-FFB0-4C85-A7C3-A8BB6B10072D}" type="presParOf" srcId="{D6E2E65C-39E0-4F77-A052-4ADB6257BC6A}" destId="{4717A083-A6A1-4BE6-BB7C-9DF3EBC3E37E}" srcOrd="0" destOrd="0" presId="urn:microsoft.com/office/officeart/2008/layout/VerticalAccentList"/>
    <dgm:cxn modelId="{57DFDB28-ED9E-421F-871B-9748637FB59C}" type="presParOf" srcId="{CC29E4EB-DEC7-4A77-B8FD-8661E7B639E7}" destId="{0B66EACE-F5F7-46DF-BF62-0FE7794689BC}" srcOrd="1" destOrd="0" presId="urn:microsoft.com/office/officeart/2008/layout/VerticalAccentList"/>
    <dgm:cxn modelId="{308AA9B6-6060-4CDC-B039-99C9F067C31B}" type="presParOf" srcId="{0B66EACE-F5F7-46DF-BF62-0FE7794689BC}" destId="{51367107-8700-4A1B-B57E-EAECFB877859}" srcOrd="0" destOrd="0" presId="urn:microsoft.com/office/officeart/2008/layout/VerticalAccentList"/>
    <dgm:cxn modelId="{E7A27335-D04A-4A97-A7D4-01CF52FBA421}" type="presParOf" srcId="{0B66EACE-F5F7-46DF-BF62-0FE7794689BC}" destId="{EE0AB3AA-D3AB-48E1-9321-A3137B8D322E}" srcOrd="1" destOrd="0" presId="urn:microsoft.com/office/officeart/2008/layout/VerticalAccentList"/>
    <dgm:cxn modelId="{552787F1-7005-4DA4-8BE1-0F704AE8503E}" type="presParOf" srcId="{0B66EACE-F5F7-46DF-BF62-0FE7794689BC}" destId="{9329C696-5B71-4928-A272-8948028E97E5}" srcOrd="2" destOrd="0" presId="urn:microsoft.com/office/officeart/2008/layout/VerticalAccentList"/>
    <dgm:cxn modelId="{ECD3938C-B9FE-4EDD-A123-876D928F2038}" type="presParOf" srcId="{0B66EACE-F5F7-46DF-BF62-0FE7794689BC}" destId="{38B69B3D-B02E-4121-82C7-F0C86715384C}" srcOrd="3" destOrd="0" presId="urn:microsoft.com/office/officeart/2008/layout/VerticalAccentList"/>
    <dgm:cxn modelId="{7C06879B-C186-409F-A780-3B8EF8964CAB}" type="presParOf" srcId="{0B66EACE-F5F7-46DF-BF62-0FE7794689BC}" destId="{F924661F-8EEB-4E1B-A452-D985D6D04D0A}" srcOrd="4" destOrd="0" presId="urn:microsoft.com/office/officeart/2008/layout/VerticalAccentList"/>
    <dgm:cxn modelId="{FC840016-0F0B-4C13-B0DB-5AC8E0699327}" type="presParOf" srcId="{0B66EACE-F5F7-46DF-BF62-0FE7794689BC}" destId="{C98C52F9-726D-4807-ABED-4E29C1B934C9}" srcOrd="5" destOrd="0" presId="urn:microsoft.com/office/officeart/2008/layout/VerticalAccentList"/>
    <dgm:cxn modelId="{3F0B8FD9-5015-4333-8F05-6849244AA91F}" type="presParOf" srcId="{0B66EACE-F5F7-46DF-BF62-0FE7794689BC}" destId="{B9A8AC12-3C04-42B5-B797-2F1380D76C01}" srcOrd="6" destOrd="0" presId="urn:microsoft.com/office/officeart/2008/layout/VerticalAccentList"/>
    <dgm:cxn modelId="{A0297D29-5782-4AC7-A775-06FF179ED09A}" type="presParOf" srcId="{0B66EACE-F5F7-46DF-BF62-0FE7794689BC}" destId="{A3321F54-D695-48CF-9C80-8D8D97947C77}" srcOrd="7" destOrd="0" presId="urn:microsoft.com/office/officeart/2008/layout/VerticalAccentList"/>
    <dgm:cxn modelId="{88F72790-7F29-4795-89A9-2DEA74A36417}" type="presParOf" srcId="{CC29E4EB-DEC7-4A77-B8FD-8661E7B639E7}" destId="{E1950DB5-E116-45D3-A3B0-64971B3371F0}" srcOrd="2" destOrd="0" presId="urn:microsoft.com/office/officeart/2008/layout/VerticalAccentList"/>
    <dgm:cxn modelId="{41E6A984-121D-4474-99C5-137D676B4CB5}" type="presParOf" srcId="{CC29E4EB-DEC7-4A77-B8FD-8661E7B639E7}" destId="{6E714EE3-2865-4730-B93F-9B4A020450AA}" srcOrd="3" destOrd="0" presId="urn:microsoft.com/office/officeart/2008/layout/VerticalAccentList"/>
    <dgm:cxn modelId="{F4B22C74-CBAD-4756-9378-E017F8F8B578}" type="presParOf" srcId="{6E714EE3-2865-4730-B93F-9B4A020450AA}" destId="{E161D1FB-428E-4E87-809F-28ECDBB8395D}" srcOrd="0" destOrd="0" presId="urn:microsoft.com/office/officeart/2008/layout/VerticalAccentList"/>
    <dgm:cxn modelId="{6DC49329-8530-4715-AECF-68D3BE785E3D}" type="presParOf" srcId="{CC29E4EB-DEC7-4A77-B8FD-8661E7B639E7}" destId="{B9C14B77-D54E-44C7-A4AF-30BF7D561880}" srcOrd="4" destOrd="0" presId="urn:microsoft.com/office/officeart/2008/layout/VerticalAccentList"/>
    <dgm:cxn modelId="{4E78182D-310F-4DD0-B351-C2E6D1CD2071}" type="presParOf" srcId="{B9C14B77-D54E-44C7-A4AF-30BF7D561880}" destId="{3A2A1305-7A52-4FD4-9F5E-897035FC881F}" srcOrd="0" destOrd="0" presId="urn:microsoft.com/office/officeart/2008/layout/VerticalAccentList"/>
    <dgm:cxn modelId="{33DD0CBB-6706-4D87-92D7-56EB7CA430C7}" type="presParOf" srcId="{B9C14B77-D54E-44C7-A4AF-30BF7D561880}" destId="{70D65ECC-FE53-4123-A18B-84F76B12E4C0}" srcOrd="1" destOrd="0" presId="urn:microsoft.com/office/officeart/2008/layout/VerticalAccentList"/>
    <dgm:cxn modelId="{7527DDD5-7D61-4EBC-BDFB-B57B69B005B7}" type="presParOf" srcId="{B9C14B77-D54E-44C7-A4AF-30BF7D561880}" destId="{1C848B6A-2F2F-44B0-A09C-1E5B13D04672}" srcOrd="2" destOrd="0" presId="urn:microsoft.com/office/officeart/2008/layout/VerticalAccentList"/>
    <dgm:cxn modelId="{6C343668-7DDF-4024-9329-97DD98AB583C}" type="presParOf" srcId="{B9C14B77-D54E-44C7-A4AF-30BF7D561880}" destId="{6E5BAEEB-E1CF-40E4-9ED1-39B760C87CA8}" srcOrd="3" destOrd="0" presId="urn:microsoft.com/office/officeart/2008/layout/VerticalAccentList"/>
    <dgm:cxn modelId="{58AC9FF0-D5DF-4427-BF4D-87C41F6C3D77}" type="presParOf" srcId="{B9C14B77-D54E-44C7-A4AF-30BF7D561880}" destId="{AF33DC73-B11F-4ACE-BFF3-2270EBF01C95}" srcOrd="4" destOrd="0" presId="urn:microsoft.com/office/officeart/2008/layout/VerticalAccentList"/>
    <dgm:cxn modelId="{A05F1B5F-D652-44BA-93AF-F9D25FF6F2C6}" type="presParOf" srcId="{B9C14B77-D54E-44C7-A4AF-30BF7D561880}" destId="{8BEE9EF1-0C1A-4B48-B826-DB65676D1DFD}" srcOrd="5" destOrd="0" presId="urn:microsoft.com/office/officeart/2008/layout/VerticalAccentList"/>
    <dgm:cxn modelId="{A85EB7CD-047D-479F-B38D-E95D07E0C424}" type="presParOf" srcId="{B9C14B77-D54E-44C7-A4AF-30BF7D561880}" destId="{15DBB07C-1792-42CF-BF62-030823DEF5D2}" srcOrd="6" destOrd="0" presId="urn:microsoft.com/office/officeart/2008/layout/VerticalAccentList"/>
    <dgm:cxn modelId="{5CBC5B37-4FE8-4B81-AA25-7C7C64C2EE11}" type="presParOf" srcId="{B9C14B77-D54E-44C7-A4AF-30BF7D561880}" destId="{9E60AD78-2486-4FA6-A6D4-F802030DC906}" srcOrd="7" destOrd="0" presId="urn:microsoft.com/office/officeart/2008/layout/VerticalAccentList"/>
    <dgm:cxn modelId="{12F65ACD-9730-4296-BE16-A96A3CF68C6A}" type="presParOf" srcId="{CC29E4EB-DEC7-4A77-B8FD-8661E7B639E7}" destId="{E41206EE-73A1-4D9A-A23B-07D47FA331C6}" srcOrd="5" destOrd="0" presId="urn:microsoft.com/office/officeart/2008/layout/VerticalAccentList"/>
    <dgm:cxn modelId="{64B201B7-259A-49E7-A9C4-62269038E569}" type="presParOf" srcId="{CC29E4EB-DEC7-4A77-B8FD-8661E7B639E7}" destId="{D7C438E6-861C-4874-9CC6-5A207A42D000}" srcOrd="6" destOrd="0" presId="urn:microsoft.com/office/officeart/2008/layout/VerticalAccentList"/>
    <dgm:cxn modelId="{1DED031D-52C9-44A7-B325-747EF6896257}" type="presParOf" srcId="{D7C438E6-861C-4874-9CC6-5A207A42D000}" destId="{4E668978-DD2E-4455-8F1B-460890CEDDD0}" srcOrd="0" destOrd="0" presId="urn:microsoft.com/office/officeart/2008/layout/VerticalAccentList"/>
    <dgm:cxn modelId="{EF4B9CF7-1FFF-4098-80B6-F581050AAFF8}" type="presParOf" srcId="{CC29E4EB-DEC7-4A77-B8FD-8661E7B639E7}" destId="{EA75828D-67D5-4AB1-9A4C-BD61C172E318}" srcOrd="7" destOrd="0" presId="urn:microsoft.com/office/officeart/2008/layout/VerticalAccentList"/>
    <dgm:cxn modelId="{2B4CD8F5-B2C4-4BA0-9562-B574C4498A77}" type="presParOf" srcId="{EA75828D-67D5-4AB1-9A4C-BD61C172E318}" destId="{1185CAAF-D23B-4B96-A044-FF5C28F24859}" srcOrd="0" destOrd="0" presId="urn:microsoft.com/office/officeart/2008/layout/VerticalAccentList"/>
    <dgm:cxn modelId="{6B60BADD-C2EA-4283-813F-A388A28FEAE9}" type="presParOf" srcId="{EA75828D-67D5-4AB1-9A4C-BD61C172E318}" destId="{5F7A619F-E82B-4A9D-8E03-ADD7F3A04761}" srcOrd="1" destOrd="0" presId="urn:microsoft.com/office/officeart/2008/layout/VerticalAccentList"/>
    <dgm:cxn modelId="{078A635E-50F5-4F5E-87CE-C814A1BB37F2}" type="presParOf" srcId="{EA75828D-67D5-4AB1-9A4C-BD61C172E318}" destId="{0551AF3A-90E8-4FF7-94B9-607493F493F5}" srcOrd="2" destOrd="0" presId="urn:microsoft.com/office/officeart/2008/layout/VerticalAccentList"/>
    <dgm:cxn modelId="{6309E6FB-646B-403C-944E-A2E47EA34986}" type="presParOf" srcId="{EA75828D-67D5-4AB1-9A4C-BD61C172E318}" destId="{A2E46F09-FFC4-403D-8EAB-C5598E735292}" srcOrd="3" destOrd="0" presId="urn:microsoft.com/office/officeart/2008/layout/VerticalAccentList"/>
    <dgm:cxn modelId="{B0019BC4-1411-40C3-8FB8-D457029F95B8}" type="presParOf" srcId="{EA75828D-67D5-4AB1-9A4C-BD61C172E318}" destId="{73CA0293-0467-42C1-98F1-C385719E54CD}" srcOrd="4" destOrd="0" presId="urn:microsoft.com/office/officeart/2008/layout/VerticalAccentList"/>
    <dgm:cxn modelId="{F28BBDD5-6DC9-434E-9F5F-7D0FA110D4CB}" type="presParOf" srcId="{EA75828D-67D5-4AB1-9A4C-BD61C172E318}" destId="{E72F9714-3B2C-41F8-ABA2-2AD13481E570}" srcOrd="5" destOrd="0" presId="urn:microsoft.com/office/officeart/2008/layout/VerticalAccentList"/>
    <dgm:cxn modelId="{6D950796-8A94-4794-B680-599D646F412F}" type="presParOf" srcId="{EA75828D-67D5-4AB1-9A4C-BD61C172E318}" destId="{00138509-142F-489D-97C1-413B3041444A}" srcOrd="6" destOrd="0" presId="urn:microsoft.com/office/officeart/2008/layout/VerticalAccentList"/>
    <dgm:cxn modelId="{3CB39898-CFE5-4771-8544-1A99CEA72A3E}" type="presParOf" srcId="{EA75828D-67D5-4AB1-9A4C-BD61C172E318}" destId="{B8CEAD29-E03C-42DC-BC09-1B4E055CFC2D}" srcOrd="7" destOrd="0" presId="urn:microsoft.com/office/officeart/2008/layout/VerticalAccentList"/>
    <dgm:cxn modelId="{05483C5C-76B9-4EE1-A95E-4158523843AB}" type="presParOf" srcId="{CC29E4EB-DEC7-4A77-B8FD-8661E7B639E7}" destId="{35476343-3214-4608-8015-5D6FE80F138D}" srcOrd="8" destOrd="0" presId="urn:microsoft.com/office/officeart/2008/layout/VerticalAccentList"/>
    <dgm:cxn modelId="{4A77F1CF-F70A-4D58-84B5-7DA2182CDF66}" type="presParOf" srcId="{CC29E4EB-DEC7-4A77-B8FD-8661E7B639E7}" destId="{6C109A5E-CE0F-4B40-BF07-54C0A1F9D89E}" srcOrd="9" destOrd="0" presId="urn:microsoft.com/office/officeart/2008/layout/VerticalAccentList"/>
    <dgm:cxn modelId="{8C873272-4B5B-47FC-8810-C80A042C8A27}" type="presParOf" srcId="{6C109A5E-CE0F-4B40-BF07-54C0A1F9D89E}" destId="{C652C35B-E3D1-4411-B684-28295DBB62F3}" srcOrd="0" destOrd="0" presId="urn:microsoft.com/office/officeart/2008/layout/VerticalAccentList"/>
    <dgm:cxn modelId="{AD1B89DE-44A6-4B51-A507-D339F122496E}" type="presParOf" srcId="{CC29E4EB-DEC7-4A77-B8FD-8661E7B639E7}" destId="{5A19F029-E48F-4D4F-9B78-B15CFE65A504}" srcOrd="10" destOrd="0" presId="urn:microsoft.com/office/officeart/2008/layout/VerticalAccentList"/>
    <dgm:cxn modelId="{5C2F9A53-73EA-437E-A201-EBF99502DBAA}" type="presParOf" srcId="{5A19F029-E48F-4D4F-9B78-B15CFE65A504}" destId="{E6C1B811-16F7-40E6-A3C6-9BF9B07AD014}" srcOrd="0" destOrd="0" presId="urn:microsoft.com/office/officeart/2008/layout/VerticalAccentList"/>
    <dgm:cxn modelId="{474AD872-1CF9-45D4-9779-D64E28ABEA65}" type="presParOf" srcId="{5A19F029-E48F-4D4F-9B78-B15CFE65A504}" destId="{47906D3E-1CF6-42BA-A2B7-544896BCA658}" srcOrd="1" destOrd="0" presId="urn:microsoft.com/office/officeart/2008/layout/VerticalAccentList"/>
    <dgm:cxn modelId="{8D1C3476-1F90-45EA-B891-05DAA6A5CF38}" type="presParOf" srcId="{5A19F029-E48F-4D4F-9B78-B15CFE65A504}" destId="{36D45DDD-AB74-46CC-A22E-B43B6D6FFBFA}" srcOrd="2" destOrd="0" presId="urn:microsoft.com/office/officeart/2008/layout/VerticalAccentList"/>
    <dgm:cxn modelId="{47224DC5-06C4-4E64-A4EF-29D1B006EED1}" type="presParOf" srcId="{5A19F029-E48F-4D4F-9B78-B15CFE65A504}" destId="{DA800A51-EEF9-4A11-ACDE-BFB6B164518D}" srcOrd="3" destOrd="0" presId="urn:microsoft.com/office/officeart/2008/layout/VerticalAccentList"/>
    <dgm:cxn modelId="{6FA2849F-99C2-46ED-A97B-DB2914B89741}" type="presParOf" srcId="{5A19F029-E48F-4D4F-9B78-B15CFE65A504}" destId="{8333698D-2C70-4EDE-9B51-FF2453F479AB}" srcOrd="4" destOrd="0" presId="urn:microsoft.com/office/officeart/2008/layout/VerticalAccentList"/>
    <dgm:cxn modelId="{B46A93AA-F570-499B-B01E-C4234730A229}" type="presParOf" srcId="{5A19F029-E48F-4D4F-9B78-B15CFE65A504}" destId="{D0DFE717-589A-4F64-8F5E-300331375BDC}" srcOrd="5" destOrd="0" presId="urn:microsoft.com/office/officeart/2008/layout/VerticalAccentList"/>
    <dgm:cxn modelId="{F3EA5DFC-EE66-4F5C-926A-77C06FD09D3B}" type="presParOf" srcId="{5A19F029-E48F-4D4F-9B78-B15CFE65A504}" destId="{D0718D9C-F534-46FD-99D4-42B12B4D0CF8}" srcOrd="6" destOrd="0" presId="urn:microsoft.com/office/officeart/2008/layout/VerticalAccentList"/>
    <dgm:cxn modelId="{A684CEA2-1990-4563-B4B5-4F9597EB47DA}" type="presParOf" srcId="{5A19F029-E48F-4D4F-9B78-B15CFE65A504}" destId="{072D7890-8089-4415-8CDF-9540B6A09B9D}" srcOrd="7"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EAECF20B-3B58-40DA-9812-50F3BCAC5B34}" type="presOf" srcId="{7C5F65D0-987A-4547-8956-DEAEB930EF01}" destId="{9148E4B0-2B22-4978-9CF0-F1BF187149D8}" srcOrd="0" destOrd="0" presId="urn:microsoft.com/office/officeart/2005/8/layout/default"/>
    <dgm:cxn modelId="{C1970F20-F8BC-459A-A44F-60B0BBE5C379}" type="presOf" srcId="{7606BCA9-C302-4783-BFBD-2DC518E778CD}" destId="{01BD7407-6600-49EC-AE01-3BB05AB2888D}" srcOrd="0" destOrd="0" presId="urn:microsoft.com/office/officeart/2005/8/layout/default"/>
    <dgm:cxn modelId="{98680B21-BD29-449C-BACB-F7DFCC4278D3}" srcId="{473F8D28-9B24-45F7-82C2-D98FCC74B220}" destId="{7606BCA9-C302-4783-BFBD-2DC518E778CD}" srcOrd="1" destOrd="0" parTransId="{0028FD89-5221-4A08-BB87-C2FA6BE4E51E}" sibTransId="{C76DB427-5F76-4C03-B2F4-D396A18A7955}"/>
    <dgm:cxn modelId="{431A913D-8B08-41B5-AEBB-55E21EA48754}" type="presOf" srcId="{AEF87A14-CD1B-4C7A-AD2A-E6A5AE47005A}" destId="{0645E0B4-3376-40A3-98C2-7265730819FB}" srcOrd="0" destOrd="0" presId="urn:microsoft.com/office/officeart/2005/8/layout/default"/>
    <dgm:cxn modelId="{6B7E1274-7224-4719-86CA-681090476937}" type="presOf" srcId="{473F8D28-9B24-45F7-82C2-D98FCC74B220}" destId="{0841CD39-4A26-4AA0-9C2A-2566F1D538AF}" srcOrd="0" destOrd="0" presId="urn:microsoft.com/office/officeart/2005/8/layout/default"/>
    <dgm:cxn modelId="{D7F48491-1051-48A5-87D6-00C5A82BB238}" type="presOf" srcId="{CA91E749-730E-4094-B695-0D9F2963D1ED}" destId="{ED078599-38AC-4CC7-A33E-CB36959F71AE}"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5AD82AE1-483F-4DCF-8549-E1AE7AF88F67}" srcId="{473F8D28-9B24-45F7-82C2-D98FCC74B220}" destId="{7C5F65D0-987A-4547-8956-DEAEB930EF01}" srcOrd="2" destOrd="0" parTransId="{C79765E4-F24E-4124-B276-6978EC5B6055}" sibTransId="{C81B2EF9-E743-4021-95C3-DD07C516F72A}"/>
    <dgm:cxn modelId="{22FFD1EE-F6E6-4053-BF94-9F0B72C5BDEF}" type="presParOf" srcId="{0841CD39-4A26-4AA0-9C2A-2566F1D538AF}" destId="{0645E0B4-3376-40A3-98C2-7265730819FB}" srcOrd="0" destOrd="0" presId="urn:microsoft.com/office/officeart/2005/8/layout/default"/>
    <dgm:cxn modelId="{AA37A51B-837A-494B-958F-319872ECC1D9}" type="presParOf" srcId="{0841CD39-4A26-4AA0-9C2A-2566F1D538AF}" destId="{740435A0-1B4D-4F63-9F7E-638B284A8FF8}" srcOrd="1" destOrd="0" presId="urn:microsoft.com/office/officeart/2005/8/layout/default"/>
    <dgm:cxn modelId="{ECC34A96-58EF-468D-B16C-C4AFBD2587CF}" type="presParOf" srcId="{0841CD39-4A26-4AA0-9C2A-2566F1D538AF}" destId="{01BD7407-6600-49EC-AE01-3BB05AB2888D}" srcOrd="2" destOrd="0" presId="urn:microsoft.com/office/officeart/2005/8/layout/default"/>
    <dgm:cxn modelId="{F0B8DA7C-65C8-4FA3-AFE1-4429A3DB3ADF}" type="presParOf" srcId="{0841CD39-4A26-4AA0-9C2A-2566F1D538AF}" destId="{269A08DE-71C5-417B-AD5F-2075A3BC26E4}" srcOrd="3" destOrd="0" presId="urn:microsoft.com/office/officeart/2005/8/layout/default"/>
    <dgm:cxn modelId="{DCA241EC-9986-4515-928C-A3E98FB7F923}" type="presParOf" srcId="{0841CD39-4A26-4AA0-9C2A-2566F1D538AF}" destId="{9148E4B0-2B22-4978-9CF0-F1BF187149D8}" srcOrd="4" destOrd="0" presId="urn:microsoft.com/office/officeart/2005/8/layout/default"/>
    <dgm:cxn modelId="{4DFD3968-67ED-43B7-A050-33AD621445B5}" type="presParOf" srcId="{0841CD39-4A26-4AA0-9C2A-2566F1D538AF}" destId="{E03CBAD9-5476-47DE-885F-890B17FFC59D}" srcOrd="5" destOrd="0" presId="urn:microsoft.com/office/officeart/2005/8/layout/default"/>
    <dgm:cxn modelId="{CD334516-45D9-4484-BFE1-247A50539D8F}"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A0D29906-4901-42A6-9809-5976469F27E3}" type="presOf" srcId="{AC6C38C4-CBF8-4F1B-A426-F11B739C6B4C}" destId="{F3820D46-0FEA-4B16-823A-EE57A0B7F217}"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F9977D25-97C7-42A6-BF76-E2A431B8D631}" srcId="{473F8D28-9B24-45F7-82C2-D98FCC74B220}" destId="{FC113269-521D-4F5E-9C28-A5C23380EC98}" srcOrd="2" destOrd="0" parTransId="{740A5BDD-38B0-4BA6-81E3-596B3D057901}" sibTransId="{443BDDDB-B3A3-4BB1-983E-83E2CAAACFB2}"/>
    <dgm:cxn modelId="{52D78533-16AB-4C5C-8934-CA5166598391}" srcId="{473F8D28-9B24-45F7-82C2-D98FCC74B220}" destId="{E7E7CB74-77D2-4279-BD26-5F6281F2F861}" srcOrd="3" destOrd="0" parTransId="{68ECEDFF-AA23-48AE-A3A3-889D274934D7}" sibTransId="{A3FC83BA-0267-4E55-B825-DE0F7B0A81E8}"/>
    <dgm:cxn modelId="{F1FA0437-BCD7-4AFF-A31B-EAF058AF8D83}" type="presOf" srcId="{2173BF89-492F-4970-BB08-3DF68BB1E2F4}" destId="{1443D666-4A2B-4056-85CE-D842A38B160C}" srcOrd="0" destOrd="0" presId="urn:microsoft.com/office/officeart/2005/8/layout/default"/>
    <dgm:cxn modelId="{B9B6505B-79AF-4264-929F-2F52A1F6141B}" type="presOf" srcId="{FC113269-521D-4F5E-9C28-A5C23380EC98}" destId="{830675DB-577B-46EE-9C0E-06640DC020B0}"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F9B60A75-8660-4584-ADD9-89C8A3DFB99E}" type="presOf" srcId="{E7E7CB74-77D2-4279-BD26-5F6281F2F861}" destId="{3E5624FC-8C14-47DA-A1DC-6DBEF1F5BB5A}" srcOrd="0" destOrd="0" presId="urn:microsoft.com/office/officeart/2005/8/layout/default"/>
    <dgm:cxn modelId="{4C9EDB89-7CF5-475B-B08F-290686B6B250}" type="presOf" srcId="{473F8D28-9B24-45F7-82C2-D98FCC74B220}" destId="{0841CD39-4A26-4AA0-9C2A-2566F1D538AF}" srcOrd="0" destOrd="0" presId="urn:microsoft.com/office/officeart/2005/8/layout/default"/>
    <dgm:cxn modelId="{9792562E-D619-488D-BF25-0E9054B0C923}" type="presParOf" srcId="{0841CD39-4A26-4AA0-9C2A-2566F1D538AF}" destId="{F3820D46-0FEA-4B16-823A-EE57A0B7F217}" srcOrd="0" destOrd="0" presId="urn:microsoft.com/office/officeart/2005/8/layout/default"/>
    <dgm:cxn modelId="{33447A5A-D9AC-455B-858C-80DACFE4F94A}" type="presParOf" srcId="{0841CD39-4A26-4AA0-9C2A-2566F1D538AF}" destId="{08DD9495-EF8F-4649-B243-6300CF01679C}" srcOrd="1" destOrd="0" presId="urn:microsoft.com/office/officeart/2005/8/layout/default"/>
    <dgm:cxn modelId="{EF61F241-CCF2-4543-B8D3-1D75F5797602}" type="presParOf" srcId="{0841CD39-4A26-4AA0-9C2A-2566F1D538AF}" destId="{1443D666-4A2B-4056-85CE-D842A38B160C}" srcOrd="2" destOrd="0" presId="urn:microsoft.com/office/officeart/2005/8/layout/default"/>
    <dgm:cxn modelId="{235D02F8-5757-4E56-9A6C-006025DD7553}" type="presParOf" srcId="{0841CD39-4A26-4AA0-9C2A-2566F1D538AF}" destId="{B600E667-8FB0-4050-95EF-A0E557760378}" srcOrd="3" destOrd="0" presId="urn:microsoft.com/office/officeart/2005/8/layout/default"/>
    <dgm:cxn modelId="{7D1F1EC5-EE0D-4FF6-94BF-B72F463CFF2B}" type="presParOf" srcId="{0841CD39-4A26-4AA0-9C2A-2566F1D538AF}" destId="{830675DB-577B-46EE-9C0E-06640DC020B0}" srcOrd="4" destOrd="0" presId="urn:microsoft.com/office/officeart/2005/8/layout/default"/>
    <dgm:cxn modelId="{3EE90230-C8D7-498D-AD31-59714F36FA08}" type="presParOf" srcId="{0841CD39-4A26-4AA0-9C2A-2566F1D538AF}" destId="{B2B19356-2CC9-406F-9194-B4787FF831F7}" srcOrd="5" destOrd="0" presId="urn:microsoft.com/office/officeart/2005/8/layout/default"/>
    <dgm:cxn modelId="{026EA016-9BD7-43A0-8749-57D71C602CB5}"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6B1FD-8681-4CCE-9BE7-0108F6F867B6}">
      <dsp:nvSpPr>
        <dsp:cNvPr id="0" name=""/>
        <dsp:cNvSpPr/>
      </dsp:nvSpPr>
      <dsp:spPr>
        <a:xfrm>
          <a:off x="88470" y="263012"/>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Certification</a:t>
          </a:r>
        </a:p>
      </dsp:txBody>
      <dsp:txXfrm>
        <a:off x="88470" y="263012"/>
        <a:ext cx="5124203" cy="465836"/>
      </dsp:txXfrm>
    </dsp:sp>
    <dsp:sp modelId="{697BCE78-AE2E-443B-9DE2-18680639DF30}">
      <dsp:nvSpPr>
        <dsp:cNvPr id="0" name=""/>
        <dsp:cNvSpPr/>
      </dsp:nvSpPr>
      <dsp:spPr>
        <a:xfrm>
          <a:off x="8847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5F67B4-7FBB-46AF-90E1-70B885F9B1A0}">
      <dsp:nvSpPr>
        <dsp:cNvPr id="0" name=""/>
        <dsp:cNvSpPr/>
      </dsp:nvSpPr>
      <dsp:spPr>
        <a:xfrm>
          <a:off x="80870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738E-306A-4730-A007-084DF385F3FF}">
      <dsp:nvSpPr>
        <dsp:cNvPr id="0" name=""/>
        <dsp:cNvSpPr/>
      </dsp:nvSpPr>
      <dsp:spPr>
        <a:xfrm>
          <a:off x="152951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E8E51-E416-45BB-A560-660D53F17696}">
      <dsp:nvSpPr>
        <dsp:cNvPr id="0" name=""/>
        <dsp:cNvSpPr/>
      </dsp:nvSpPr>
      <dsp:spPr>
        <a:xfrm>
          <a:off x="2249746"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B562CC-BFA3-43A6-803F-9A1F56EBA880}">
      <dsp:nvSpPr>
        <dsp:cNvPr id="0" name=""/>
        <dsp:cNvSpPr/>
      </dsp:nvSpPr>
      <dsp:spPr>
        <a:xfrm>
          <a:off x="297055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EAB1E-494D-470E-A80F-9C13B690092D}">
      <dsp:nvSpPr>
        <dsp:cNvPr id="0" name=""/>
        <dsp:cNvSpPr/>
      </dsp:nvSpPr>
      <dsp:spPr>
        <a:xfrm>
          <a:off x="3690785"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98E53-203C-4FF7-82C6-F58DA8574E4F}">
      <dsp:nvSpPr>
        <dsp:cNvPr id="0" name=""/>
        <dsp:cNvSpPr/>
      </dsp:nvSpPr>
      <dsp:spPr>
        <a:xfrm>
          <a:off x="4411590" y="728848"/>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30F9DE-B067-4A84-A657-C1F37252AF82}">
      <dsp:nvSpPr>
        <dsp:cNvPr id="0" name=""/>
        <dsp:cNvSpPr/>
      </dsp:nvSpPr>
      <dsp:spPr>
        <a:xfrm>
          <a:off x="88470" y="823741"/>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Self, Career, Income, Stature</a:t>
          </a:r>
        </a:p>
        <a:p>
          <a:pPr marL="0" lvl="0" indent="0" algn="l" defTabSz="844550">
            <a:lnSpc>
              <a:spcPct val="90000"/>
            </a:lnSpc>
            <a:spcBef>
              <a:spcPct val="0"/>
            </a:spcBef>
            <a:spcAft>
              <a:spcPct val="35000"/>
            </a:spcAft>
            <a:buNone/>
          </a:pPr>
          <a:r>
            <a:rPr lang="en-US" sz="1900" kern="1200" dirty="0"/>
            <a:t>Make the Decision… Get STARTED NOW!</a:t>
          </a:r>
        </a:p>
      </dsp:txBody>
      <dsp:txXfrm>
        <a:off x="88470" y="823741"/>
        <a:ext cx="5190818" cy="759141"/>
      </dsp:txXfrm>
    </dsp:sp>
    <dsp:sp modelId="{7879BA2E-6071-493E-B298-947188667C8F}">
      <dsp:nvSpPr>
        <dsp:cNvPr id="0" name=""/>
        <dsp:cNvSpPr/>
      </dsp:nvSpPr>
      <dsp:spPr>
        <a:xfrm>
          <a:off x="88470" y="1777055"/>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Recognize Accomplishments</a:t>
          </a:r>
        </a:p>
      </dsp:txBody>
      <dsp:txXfrm>
        <a:off x="88470" y="1777055"/>
        <a:ext cx="5124203" cy="465836"/>
      </dsp:txXfrm>
    </dsp:sp>
    <dsp:sp modelId="{DED14C54-3C21-478E-813A-755AD321E72B}">
      <dsp:nvSpPr>
        <dsp:cNvPr id="0" name=""/>
        <dsp:cNvSpPr/>
      </dsp:nvSpPr>
      <dsp:spPr>
        <a:xfrm>
          <a:off x="8847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A6627-3921-4A2D-8661-4DE372666C87}">
      <dsp:nvSpPr>
        <dsp:cNvPr id="0" name=""/>
        <dsp:cNvSpPr/>
      </dsp:nvSpPr>
      <dsp:spPr>
        <a:xfrm>
          <a:off x="80870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64ABBE-3EF0-4A1D-B1C4-6C93806C5F4F}">
      <dsp:nvSpPr>
        <dsp:cNvPr id="0" name=""/>
        <dsp:cNvSpPr/>
      </dsp:nvSpPr>
      <dsp:spPr>
        <a:xfrm>
          <a:off x="152951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3E8BD-E77A-452D-B80B-55A5789CB422}">
      <dsp:nvSpPr>
        <dsp:cNvPr id="0" name=""/>
        <dsp:cNvSpPr/>
      </dsp:nvSpPr>
      <dsp:spPr>
        <a:xfrm>
          <a:off x="2249746"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948BC-4792-44BB-A348-E696F901916A}">
      <dsp:nvSpPr>
        <dsp:cNvPr id="0" name=""/>
        <dsp:cNvSpPr/>
      </dsp:nvSpPr>
      <dsp:spPr>
        <a:xfrm>
          <a:off x="297055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4DF37-FA78-4AB3-AB6B-B4E143DCF66F}">
      <dsp:nvSpPr>
        <dsp:cNvPr id="0" name=""/>
        <dsp:cNvSpPr/>
      </dsp:nvSpPr>
      <dsp:spPr>
        <a:xfrm>
          <a:off x="3690785"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A660D-7DC7-4EE0-B8EF-640A2AD33F22}">
      <dsp:nvSpPr>
        <dsp:cNvPr id="0" name=""/>
        <dsp:cNvSpPr/>
      </dsp:nvSpPr>
      <dsp:spPr>
        <a:xfrm>
          <a:off x="4411590" y="2242892"/>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6F4A-81DF-4A84-B5F9-8A911F18A7DB}">
      <dsp:nvSpPr>
        <dsp:cNvPr id="0" name=""/>
        <dsp:cNvSpPr/>
      </dsp:nvSpPr>
      <dsp:spPr>
        <a:xfrm>
          <a:off x="88470" y="2337785"/>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Finish a chapter, Finish a Lab, Watch a video, Read a white paper… All Accomplishments</a:t>
          </a:r>
        </a:p>
      </dsp:txBody>
      <dsp:txXfrm>
        <a:off x="88470" y="2337785"/>
        <a:ext cx="5190818" cy="759141"/>
      </dsp:txXfrm>
    </dsp:sp>
    <dsp:sp modelId="{1750DEA6-1349-4773-8D83-7B0686008CCB}">
      <dsp:nvSpPr>
        <dsp:cNvPr id="0" name=""/>
        <dsp:cNvSpPr/>
      </dsp:nvSpPr>
      <dsp:spPr>
        <a:xfrm>
          <a:off x="88470" y="3291099"/>
          <a:ext cx="5124203" cy="46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Get Family On Board</a:t>
          </a:r>
        </a:p>
      </dsp:txBody>
      <dsp:txXfrm>
        <a:off x="88470" y="3291099"/>
        <a:ext cx="5124203" cy="465836"/>
      </dsp:txXfrm>
    </dsp:sp>
    <dsp:sp modelId="{015A0644-3C96-4C98-962B-5D0471BF608E}">
      <dsp:nvSpPr>
        <dsp:cNvPr id="0" name=""/>
        <dsp:cNvSpPr/>
      </dsp:nvSpPr>
      <dsp:spPr>
        <a:xfrm>
          <a:off x="8847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47965-CCA8-4055-A56D-36FA36F10495}">
      <dsp:nvSpPr>
        <dsp:cNvPr id="0" name=""/>
        <dsp:cNvSpPr/>
      </dsp:nvSpPr>
      <dsp:spPr>
        <a:xfrm>
          <a:off x="80870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4177-EA78-487F-A042-51A83FA331D9}">
      <dsp:nvSpPr>
        <dsp:cNvPr id="0" name=""/>
        <dsp:cNvSpPr/>
      </dsp:nvSpPr>
      <dsp:spPr>
        <a:xfrm>
          <a:off x="152951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0AF20-FED3-4585-9FB5-E15F7689A43F}">
      <dsp:nvSpPr>
        <dsp:cNvPr id="0" name=""/>
        <dsp:cNvSpPr/>
      </dsp:nvSpPr>
      <dsp:spPr>
        <a:xfrm>
          <a:off x="2249746"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91B8B-242D-43B8-8FE9-29EB22F913B3}">
      <dsp:nvSpPr>
        <dsp:cNvPr id="0" name=""/>
        <dsp:cNvSpPr/>
      </dsp:nvSpPr>
      <dsp:spPr>
        <a:xfrm>
          <a:off x="297055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D87061-10B0-4CD9-873D-0519C56E9BA3}">
      <dsp:nvSpPr>
        <dsp:cNvPr id="0" name=""/>
        <dsp:cNvSpPr/>
      </dsp:nvSpPr>
      <dsp:spPr>
        <a:xfrm>
          <a:off x="3690785"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A7A6B8-D189-412B-AC72-947AAFE51E12}">
      <dsp:nvSpPr>
        <dsp:cNvPr id="0" name=""/>
        <dsp:cNvSpPr/>
      </dsp:nvSpPr>
      <dsp:spPr>
        <a:xfrm>
          <a:off x="4411590" y="3756936"/>
          <a:ext cx="1199063" cy="948926"/>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C65DA6-CD6F-41DA-9528-0164593EB2E9}">
      <dsp:nvSpPr>
        <dsp:cNvPr id="0" name=""/>
        <dsp:cNvSpPr/>
      </dsp:nvSpPr>
      <dsp:spPr>
        <a:xfrm>
          <a:off x="88470" y="3851828"/>
          <a:ext cx="5190818" cy="759141"/>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Make your goals, their goals.  Trip to Dave &amp; Busters upon completion, ice cream shop for a chapter</a:t>
          </a:r>
        </a:p>
      </dsp:txBody>
      <dsp:txXfrm>
        <a:off x="88470" y="3851828"/>
        <a:ext cx="5190818" cy="759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431245" y="953"/>
          <a:ext cx="4488060" cy="332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431245" y="953"/>
        <a:ext cx="4488060" cy="332646"/>
      </dsp:txXfrm>
    </dsp:sp>
    <dsp:sp modelId="{51367107-8700-4A1B-B57E-EAECFB877859}">
      <dsp:nvSpPr>
        <dsp:cNvPr id="0" name=""/>
        <dsp:cNvSpPr/>
      </dsp:nvSpPr>
      <dsp:spPr>
        <a:xfrm>
          <a:off x="431245"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062067"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693388"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2421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5530"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86352"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217673" y="333599"/>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431245" y="416712"/>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t>Excuses are Easy; Results are forever!  Just Do IT!</a:t>
          </a:r>
        </a:p>
      </dsp:txBody>
      <dsp:txXfrm>
        <a:off x="431245" y="416712"/>
        <a:ext cx="4546405" cy="664897"/>
      </dsp:txXfrm>
    </dsp:sp>
    <dsp:sp modelId="{E161D1FB-428E-4E87-809F-28ECDBB8395D}">
      <dsp:nvSpPr>
        <dsp:cNvPr id="0" name=""/>
        <dsp:cNvSpPr/>
      </dsp:nvSpPr>
      <dsp:spPr>
        <a:xfrm>
          <a:off x="431245" y="1207556"/>
          <a:ext cx="4488060" cy="408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431245" y="1207556"/>
        <a:ext cx="4488060" cy="408005"/>
      </dsp:txXfrm>
    </dsp:sp>
    <dsp:sp modelId="{3A2A1305-7A52-4FD4-9F5E-897035FC881F}">
      <dsp:nvSpPr>
        <dsp:cNvPr id="0" name=""/>
        <dsp:cNvSpPr/>
      </dsp:nvSpPr>
      <dsp:spPr>
        <a:xfrm>
          <a:off x="431245"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062067"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693388"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2421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5530"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86352"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217673" y="1615561"/>
          <a:ext cx="1050206" cy="831122"/>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431245" y="1698673"/>
          <a:ext cx="4546405" cy="664897"/>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What is your time worth?  When you are sitting in front of the tube, that is what it is costing you</a:t>
          </a:r>
        </a:p>
      </dsp:txBody>
      <dsp:txXfrm>
        <a:off x="431245" y="1698673"/>
        <a:ext cx="4546405" cy="664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C5C5C-27BB-4312-8A19-25E7DD9F1A62}">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Practice &amp; Experience</a:t>
          </a:r>
        </a:p>
      </dsp:txBody>
      <dsp:txXfrm>
        <a:off x="547303" y="942"/>
        <a:ext cx="4272674" cy="388424"/>
      </dsp:txXfrm>
    </dsp:sp>
    <dsp:sp modelId="{85CEC161-112B-4CD9-BE2D-B800BE6F9038}">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C55E2-1E3C-4A39-8B1E-B93E9CCFB6E4}">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0FA92-24F1-416E-BEC8-2F209C65A5BB}">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824CA5-4241-4D0C-94FE-2C33A7BAFD19}">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D18AE-98F0-4802-A2C0-CAC4475A9A66}">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0C9B4-2717-4739-A556-BE89D380298C}">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04F5B-F05F-4623-8534-324141AD2F23}">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7CC22-1276-4B72-AF5D-7863C6152902}">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NO SUBSTITUTE!  Do the labs; Azure @ Work</a:t>
          </a:r>
        </a:p>
      </dsp:txBody>
      <dsp:txXfrm>
        <a:off x="547303" y="468490"/>
        <a:ext cx="4328218" cy="632988"/>
      </dsp:txXfrm>
    </dsp:sp>
    <dsp:sp modelId="{9722DE8D-AF8E-48CB-BCFE-4B949D8CFB9B}">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Take the test</a:t>
          </a:r>
        </a:p>
      </dsp:txBody>
      <dsp:txXfrm>
        <a:off x="547303" y="1263385"/>
        <a:ext cx="4272674" cy="388424"/>
      </dsp:txXfrm>
    </dsp:sp>
    <dsp:sp modelId="{CCDC95B0-206D-4A5C-8336-4AB3EB6ED06C}">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38F071-683F-44DE-A835-C50D11088D7D}">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A42FF-F4B6-4FC2-86B6-EFC2F086D1BE}">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3A743-7FF4-450B-8E6E-B4E1EF929D2B}">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59E5F4-204D-4A17-B0E7-445210005D14}">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2D155-8B61-4099-9F77-1278418DC8EB}">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ACA11-FBD8-4580-BC14-313A0075ECE0}">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8DE373-4C16-43BA-8630-85A0426EFAB9}">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2nd shot?  Much easier after you take it because you know where you are weak </a:t>
          </a:r>
          <a:r>
            <a:rPr lang="en-US" sz="1900" kern="1200" dirty="0">
              <a:sym typeface="Wingdings" panose="05000000000000000000" pitchFamily="2" charset="2"/>
            </a:rPr>
            <a:t></a:t>
          </a:r>
          <a:endParaRPr lang="en-US" sz="1900" kern="1200" dirty="0"/>
        </a:p>
      </dsp:txBody>
      <dsp:txXfrm>
        <a:off x="547303" y="1730934"/>
        <a:ext cx="4328218" cy="632988"/>
      </dsp:txXfrm>
    </dsp:sp>
    <dsp:sp modelId="{33546F62-5B4D-463E-A629-8D7CB5443E0A}">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Ultra Focus With Intent</a:t>
          </a:r>
          <a:endParaRPr lang="en-US" sz="2400" kern="1200" dirty="0"/>
        </a:p>
      </dsp:txBody>
      <dsp:txXfrm>
        <a:off x="547303" y="2525828"/>
        <a:ext cx="4272674" cy="388424"/>
      </dsp:txXfrm>
    </dsp:sp>
    <dsp:sp modelId="{0429CF0C-436E-4B08-9AAE-0B6DC525767F}">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46A7FC-A51E-4B6C-86BD-5A26735B215D}">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01A80-B9DF-4179-B688-E50E5B58A390}">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59DE8-62E1-4EFF-BC01-ED85D5DB50DC}">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97D27-422E-4928-AC01-1C9A400C1613}">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0977BD-C1B3-464B-A9FB-0F547B90C9A4}">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ED82B-3A30-4462-BB06-88779C06DE10}">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ADDC0-7DD6-40BD-A435-6119E05C0184}">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Don’t let your mind wander; You are on a mission to learn FAST!</a:t>
          </a:r>
        </a:p>
      </dsp:txBody>
      <dsp:txXfrm>
        <a:off x="547303" y="2993377"/>
        <a:ext cx="4328218" cy="632988"/>
      </dsp:txXfrm>
    </dsp:sp>
    <dsp:sp modelId="{F4F5E702-F8AF-4476-A9BE-16E6B315C8D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Objective – Pass the Exam!</a:t>
          </a:r>
        </a:p>
      </dsp:txBody>
      <dsp:txXfrm>
        <a:off x="547303" y="3788271"/>
        <a:ext cx="4272674" cy="388424"/>
      </dsp:txXfrm>
    </dsp:sp>
    <dsp:sp modelId="{847370B5-C8A8-4175-BFBC-900745DC9F55}">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FF437-077E-435A-B4EB-74479F49352A}">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506A7C-0125-4D40-8134-3F5BCEF44072}">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EAB88-F255-4BDE-AA3F-10155F959255}">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EC293-28B9-4F39-BB7E-A69C5BACE444}">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DE5D5-3BD7-4189-BCB0-C41B7B458231}">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170BA-0FE0-470F-9347-114A5FDA8CED}">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8A92A-21B6-4EEF-9E0D-938E2818B0AB}">
      <dsp:nvSpPr>
        <dsp:cNvPr id="0" name=""/>
        <dsp:cNvSpPr/>
      </dsp:nvSpPr>
      <dsp:spPr>
        <a:xfrm>
          <a:off x="547303" y="425582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t>After you pass the test, you can work on learning more and developing your career</a:t>
          </a:r>
        </a:p>
      </dsp:txBody>
      <dsp:txXfrm>
        <a:off x="547303" y="4255820"/>
        <a:ext cx="4328218" cy="632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A083-A6A1-4BE6-BB7C-9DF3EBC3E37E}">
      <dsp:nvSpPr>
        <dsp:cNvPr id="0" name=""/>
        <dsp:cNvSpPr/>
      </dsp:nvSpPr>
      <dsp:spPr>
        <a:xfrm>
          <a:off x="547303" y="942"/>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Excuses</a:t>
          </a:r>
        </a:p>
      </dsp:txBody>
      <dsp:txXfrm>
        <a:off x="547303" y="942"/>
        <a:ext cx="4272674" cy="388424"/>
      </dsp:txXfrm>
    </dsp:sp>
    <dsp:sp modelId="{51367107-8700-4A1B-B57E-EAECFB877859}">
      <dsp:nvSpPr>
        <dsp:cNvPr id="0" name=""/>
        <dsp:cNvSpPr/>
      </dsp:nvSpPr>
      <dsp:spPr>
        <a:xfrm>
          <a:off x="54730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0AB3AA-D3AB-48E1-9321-A3137B8D322E}">
      <dsp:nvSpPr>
        <dsp:cNvPr id="0" name=""/>
        <dsp:cNvSpPr/>
      </dsp:nvSpPr>
      <dsp:spPr>
        <a:xfrm>
          <a:off x="1147851"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29C696-5B71-4928-A272-8948028E97E5}">
      <dsp:nvSpPr>
        <dsp:cNvPr id="0" name=""/>
        <dsp:cNvSpPr/>
      </dsp:nvSpPr>
      <dsp:spPr>
        <a:xfrm>
          <a:off x="1748874"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B69B3D-B02E-4121-82C7-F0C86715384C}">
      <dsp:nvSpPr>
        <dsp:cNvPr id="0" name=""/>
        <dsp:cNvSpPr/>
      </dsp:nvSpPr>
      <dsp:spPr>
        <a:xfrm>
          <a:off x="2349422"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661F-8EEB-4E1B-A452-D985D6D04D0A}">
      <dsp:nvSpPr>
        <dsp:cNvPr id="0" name=""/>
        <dsp:cNvSpPr/>
      </dsp:nvSpPr>
      <dsp:spPr>
        <a:xfrm>
          <a:off x="295044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8C52F9-726D-4807-ABED-4E29C1B934C9}">
      <dsp:nvSpPr>
        <dsp:cNvPr id="0" name=""/>
        <dsp:cNvSpPr/>
      </dsp:nvSpPr>
      <dsp:spPr>
        <a:xfrm>
          <a:off x="3550993"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8AC12-3C04-42B5-B797-2F1380D76C01}">
      <dsp:nvSpPr>
        <dsp:cNvPr id="0" name=""/>
        <dsp:cNvSpPr/>
      </dsp:nvSpPr>
      <dsp:spPr>
        <a:xfrm>
          <a:off x="4152015" y="389367"/>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21F54-D695-48CF-9C80-8D8D97947C77}">
      <dsp:nvSpPr>
        <dsp:cNvPr id="0" name=""/>
        <dsp:cNvSpPr/>
      </dsp:nvSpPr>
      <dsp:spPr>
        <a:xfrm>
          <a:off x="547303" y="468490"/>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Excuses are Easy; Results are forever!  Just Do IT!</a:t>
          </a:r>
        </a:p>
      </dsp:txBody>
      <dsp:txXfrm>
        <a:off x="547303" y="468490"/>
        <a:ext cx="4328218" cy="632988"/>
      </dsp:txXfrm>
    </dsp:sp>
    <dsp:sp modelId="{E161D1FB-428E-4E87-809F-28ECDBB8395D}">
      <dsp:nvSpPr>
        <dsp:cNvPr id="0" name=""/>
        <dsp:cNvSpPr/>
      </dsp:nvSpPr>
      <dsp:spPr>
        <a:xfrm>
          <a:off x="547303" y="1263385"/>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Value of time</a:t>
          </a:r>
        </a:p>
      </dsp:txBody>
      <dsp:txXfrm>
        <a:off x="547303" y="1263385"/>
        <a:ext cx="4272674" cy="388424"/>
      </dsp:txXfrm>
    </dsp:sp>
    <dsp:sp modelId="{3A2A1305-7A52-4FD4-9F5E-897035FC881F}">
      <dsp:nvSpPr>
        <dsp:cNvPr id="0" name=""/>
        <dsp:cNvSpPr/>
      </dsp:nvSpPr>
      <dsp:spPr>
        <a:xfrm>
          <a:off x="54730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65ECC-FE53-4123-A18B-84F76B12E4C0}">
      <dsp:nvSpPr>
        <dsp:cNvPr id="0" name=""/>
        <dsp:cNvSpPr/>
      </dsp:nvSpPr>
      <dsp:spPr>
        <a:xfrm>
          <a:off x="1147851"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48B6A-2F2F-44B0-A09C-1E5B13D04672}">
      <dsp:nvSpPr>
        <dsp:cNvPr id="0" name=""/>
        <dsp:cNvSpPr/>
      </dsp:nvSpPr>
      <dsp:spPr>
        <a:xfrm>
          <a:off x="1748874"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5BAEEB-E1CF-40E4-9ED1-39B760C87CA8}">
      <dsp:nvSpPr>
        <dsp:cNvPr id="0" name=""/>
        <dsp:cNvSpPr/>
      </dsp:nvSpPr>
      <dsp:spPr>
        <a:xfrm>
          <a:off x="2349422"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3DC73-B11F-4ACE-BFF3-2270EBF01C95}">
      <dsp:nvSpPr>
        <dsp:cNvPr id="0" name=""/>
        <dsp:cNvSpPr/>
      </dsp:nvSpPr>
      <dsp:spPr>
        <a:xfrm>
          <a:off x="295044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E9EF1-0C1A-4B48-B826-DB65676D1DFD}">
      <dsp:nvSpPr>
        <dsp:cNvPr id="0" name=""/>
        <dsp:cNvSpPr/>
      </dsp:nvSpPr>
      <dsp:spPr>
        <a:xfrm>
          <a:off x="3550993"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BB07C-1792-42CF-BF62-030823DEF5D2}">
      <dsp:nvSpPr>
        <dsp:cNvPr id="0" name=""/>
        <dsp:cNvSpPr/>
      </dsp:nvSpPr>
      <dsp:spPr>
        <a:xfrm>
          <a:off x="4152015" y="1651810"/>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0AD78-2486-4FA6-A6D4-F802030DC906}">
      <dsp:nvSpPr>
        <dsp:cNvPr id="0" name=""/>
        <dsp:cNvSpPr/>
      </dsp:nvSpPr>
      <dsp:spPr>
        <a:xfrm>
          <a:off x="547303" y="1730934"/>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What is your time worth?  When you are sitting in front of the tube, that is what it is costing you</a:t>
          </a:r>
        </a:p>
      </dsp:txBody>
      <dsp:txXfrm>
        <a:off x="547303" y="1730934"/>
        <a:ext cx="4328218" cy="632988"/>
      </dsp:txXfrm>
    </dsp:sp>
    <dsp:sp modelId="{4E668978-DD2E-4455-8F1B-460890CEDDD0}">
      <dsp:nvSpPr>
        <dsp:cNvPr id="0" name=""/>
        <dsp:cNvSpPr/>
      </dsp:nvSpPr>
      <dsp:spPr>
        <a:xfrm>
          <a:off x="547303" y="2525828"/>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a:lnSpc>
              <a:spcPct val="90000"/>
            </a:lnSpc>
            <a:spcBef>
              <a:spcPct val="0"/>
            </a:spcBef>
            <a:spcAft>
              <a:spcPct val="35000"/>
            </a:spcAft>
            <a:buNone/>
          </a:pPr>
          <a:r>
            <a:rPr lang="en-US" sz="2400" b="1" kern="1200" dirty="0"/>
            <a:t>Dedicated Study time</a:t>
          </a:r>
        </a:p>
      </dsp:txBody>
      <dsp:txXfrm>
        <a:off x="547303" y="2525828"/>
        <a:ext cx="4272674" cy="388424"/>
      </dsp:txXfrm>
    </dsp:sp>
    <dsp:sp modelId="{1185CAAF-D23B-4B96-A044-FF5C28F24859}">
      <dsp:nvSpPr>
        <dsp:cNvPr id="0" name=""/>
        <dsp:cNvSpPr/>
      </dsp:nvSpPr>
      <dsp:spPr>
        <a:xfrm>
          <a:off x="54730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19F-E82B-4A9D-8E03-ADD7F3A04761}">
      <dsp:nvSpPr>
        <dsp:cNvPr id="0" name=""/>
        <dsp:cNvSpPr/>
      </dsp:nvSpPr>
      <dsp:spPr>
        <a:xfrm>
          <a:off x="1147851"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1AF3A-90E8-4FF7-94B9-607493F493F5}">
      <dsp:nvSpPr>
        <dsp:cNvPr id="0" name=""/>
        <dsp:cNvSpPr/>
      </dsp:nvSpPr>
      <dsp:spPr>
        <a:xfrm>
          <a:off x="1748874"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46F09-FFC4-403D-8EAB-C5598E735292}">
      <dsp:nvSpPr>
        <dsp:cNvPr id="0" name=""/>
        <dsp:cNvSpPr/>
      </dsp:nvSpPr>
      <dsp:spPr>
        <a:xfrm>
          <a:off x="2349422"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A0293-0467-42C1-98F1-C385719E54CD}">
      <dsp:nvSpPr>
        <dsp:cNvPr id="0" name=""/>
        <dsp:cNvSpPr/>
      </dsp:nvSpPr>
      <dsp:spPr>
        <a:xfrm>
          <a:off x="295044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2F9714-3B2C-41F8-ABA2-2AD13481E570}">
      <dsp:nvSpPr>
        <dsp:cNvPr id="0" name=""/>
        <dsp:cNvSpPr/>
      </dsp:nvSpPr>
      <dsp:spPr>
        <a:xfrm>
          <a:off x="3550993"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138509-142F-489D-97C1-413B3041444A}">
      <dsp:nvSpPr>
        <dsp:cNvPr id="0" name=""/>
        <dsp:cNvSpPr/>
      </dsp:nvSpPr>
      <dsp:spPr>
        <a:xfrm>
          <a:off x="4152015" y="2914253"/>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EAD29-E03C-42DC-BC09-1B4E055CFC2D}">
      <dsp:nvSpPr>
        <dsp:cNvPr id="0" name=""/>
        <dsp:cNvSpPr/>
      </dsp:nvSpPr>
      <dsp:spPr>
        <a:xfrm>
          <a:off x="547303" y="2993377"/>
          <a:ext cx="4328218" cy="6329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30 mins Day/night Pick a time; make it happen!</a:t>
          </a:r>
        </a:p>
      </dsp:txBody>
      <dsp:txXfrm>
        <a:off x="547303" y="2993377"/>
        <a:ext cx="4328218" cy="632988"/>
      </dsp:txXfrm>
    </dsp:sp>
    <dsp:sp modelId="{C652C35B-E3D1-4411-B684-28295DBB62F3}">
      <dsp:nvSpPr>
        <dsp:cNvPr id="0" name=""/>
        <dsp:cNvSpPr/>
      </dsp:nvSpPr>
      <dsp:spPr>
        <a:xfrm>
          <a:off x="547303" y="3788271"/>
          <a:ext cx="4272674" cy="388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US" sz="1800" b="1" kern="1200"/>
            <a:t>Read Faster</a:t>
          </a:r>
          <a:endParaRPr lang="en-US" sz="1800" b="1" kern="1200" dirty="0"/>
        </a:p>
      </dsp:txBody>
      <dsp:txXfrm>
        <a:off x="547303" y="3788271"/>
        <a:ext cx="4272674" cy="388424"/>
      </dsp:txXfrm>
    </dsp:sp>
    <dsp:sp modelId="{E6C1B811-16F7-40E6-A3C6-9BF9B07AD014}">
      <dsp:nvSpPr>
        <dsp:cNvPr id="0" name=""/>
        <dsp:cNvSpPr/>
      </dsp:nvSpPr>
      <dsp:spPr>
        <a:xfrm>
          <a:off x="54730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06D3E-1CF6-42BA-A2B7-544896BCA658}">
      <dsp:nvSpPr>
        <dsp:cNvPr id="0" name=""/>
        <dsp:cNvSpPr/>
      </dsp:nvSpPr>
      <dsp:spPr>
        <a:xfrm>
          <a:off x="1147851"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45DDD-AB74-46CC-A22E-B43B6D6FFBFA}">
      <dsp:nvSpPr>
        <dsp:cNvPr id="0" name=""/>
        <dsp:cNvSpPr/>
      </dsp:nvSpPr>
      <dsp:spPr>
        <a:xfrm>
          <a:off x="1748874"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00A51-EEF9-4A11-ACDE-BFB6B164518D}">
      <dsp:nvSpPr>
        <dsp:cNvPr id="0" name=""/>
        <dsp:cNvSpPr/>
      </dsp:nvSpPr>
      <dsp:spPr>
        <a:xfrm>
          <a:off x="2349422"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3698D-2C70-4EDE-9B51-FF2453F479AB}">
      <dsp:nvSpPr>
        <dsp:cNvPr id="0" name=""/>
        <dsp:cNvSpPr/>
      </dsp:nvSpPr>
      <dsp:spPr>
        <a:xfrm>
          <a:off x="295044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FE717-589A-4F64-8F5E-300331375BDC}">
      <dsp:nvSpPr>
        <dsp:cNvPr id="0" name=""/>
        <dsp:cNvSpPr/>
      </dsp:nvSpPr>
      <dsp:spPr>
        <a:xfrm>
          <a:off x="3550993"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18D9C-F534-46FD-99D4-42B12B4D0CF8}">
      <dsp:nvSpPr>
        <dsp:cNvPr id="0" name=""/>
        <dsp:cNvSpPr/>
      </dsp:nvSpPr>
      <dsp:spPr>
        <a:xfrm>
          <a:off x="4152015" y="4176696"/>
          <a:ext cx="999805" cy="791235"/>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D7890-8089-4415-8CDF-9540B6A09B9D}">
      <dsp:nvSpPr>
        <dsp:cNvPr id="0" name=""/>
        <dsp:cNvSpPr/>
      </dsp:nvSpPr>
      <dsp:spPr>
        <a:xfrm>
          <a:off x="547303" y="4316188"/>
          <a:ext cx="4328218" cy="512252"/>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DO NOT GO BACK! </a:t>
          </a:r>
          <a:endParaRPr lang="en-US" sz="1300" b="1" kern="1200" dirty="0"/>
        </a:p>
        <a:p>
          <a:pPr marL="0" lvl="0" indent="0" algn="l" defTabSz="577850">
            <a:lnSpc>
              <a:spcPct val="90000"/>
            </a:lnSpc>
            <a:spcBef>
              <a:spcPct val="0"/>
            </a:spcBef>
            <a:spcAft>
              <a:spcPct val="35000"/>
            </a:spcAft>
            <a:buNone/>
          </a:pPr>
          <a:r>
            <a:rPr lang="en-US" sz="1300" b="1" kern="1200" dirty="0"/>
            <a:t>Use your finger, keep it moving make eyes follow</a:t>
          </a:r>
        </a:p>
      </dsp:txBody>
      <dsp:txXfrm>
        <a:off x="547303" y="4316188"/>
        <a:ext cx="4328218" cy="5122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2376"/>
          <a:ext cx="1507787" cy="90467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2376"/>
        <a:ext cx="1507787" cy="904672"/>
      </dsp:txXfrm>
    </dsp:sp>
    <dsp:sp modelId="{01BD7407-6600-49EC-AE01-3BB05AB2888D}">
      <dsp:nvSpPr>
        <dsp:cNvPr id="0" name=""/>
        <dsp:cNvSpPr/>
      </dsp:nvSpPr>
      <dsp:spPr>
        <a:xfrm>
          <a:off x="0" y="1403436"/>
          <a:ext cx="1507787" cy="904672"/>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03436"/>
        <a:ext cx="1507787" cy="904672"/>
      </dsp:txXfrm>
    </dsp:sp>
    <dsp:sp modelId="{9148E4B0-2B22-4978-9CF0-F1BF187149D8}">
      <dsp:nvSpPr>
        <dsp:cNvPr id="0" name=""/>
        <dsp:cNvSpPr/>
      </dsp:nvSpPr>
      <dsp:spPr>
        <a:xfrm>
          <a:off x="0" y="2458887"/>
          <a:ext cx="1507787" cy="904672"/>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458887"/>
        <a:ext cx="1507787" cy="904672"/>
      </dsp:txXfrm>
    </dsp:sp>
    <dsp:sp modelId="{ED078599-38AC-4CC7-A33E-CB36959F71AE}">
      <dsp:nvSpPr>
        <dsp:cNvPr id="0" name=""/>
        <dsp:cNvSpPr/>
      </dsp:nvSpPr>
      <dsp:spPr>
        <a:xfrm>
          <a:off x="0" y="3514338"/>
          <a:ext cx="1507787" cy="904672"/>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0" y="3514338"/>
        <a:ext cx="1507787" cy="9046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29229"/>
          <a:ext cx="1521680" cy="913008"/>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329229"/>
        <a:ext cx="1521680" cy="913008"/>
      </dsp:txXfrm>
    </dsp:sp>
    <dsp:sp modelId="{1443D666-4A2B-4056-85CE-D842A38B160C}">
      <dsp:nvSpPr>
        <dsp:cNvPr id="0" name=""/>
        <dsp:cNvSpPr/>
      </dsp:nvSpPr>
      <dsp:spPr>
        <a:xfrm>
          <a:off x="0" y="1394406"/>
          <a:ext cx="1521680" cy="913008"/>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1394406"/>
        <a:ext cx="1521680" cy="913008"/>
      </dsp:txXfrm>
    </dsp:sp>
    <dsp:sp modelId="{830675DB-577B-46EE-9C0E-06640DC020B0}">
      <dsp:nvSpPr>
        <dsp:cNvPr id="0" name=""/>
        <dsp:cNvSpPr/>
      </dsp:nvSpPr>
      <dsp:spPr>
        <a:xfrm>
          <a:off x="0" y="2459582"/>
          <a:ext cx="1521680" cy="913008"/>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0" y="2459582"/>
        <a:ext cx="1521680" cy="913008"/>
      </dsp:txXfrm>
    </dsp:sp>
    <dsp:sp modelId="{3E5624FC-8C14-47DA-A1DC-6DBEF1F5BB5A}">
      <dsp:nvSpPr>
        <dsp:cNvPr id="0" name=""/>
        <dsp:cNvSpPr/>
      </dsp:nvSpPr>
      <dsp:spPr>
        <a:xfrm>
          <a:off x="0" y="3524758"/>
          <a:ext cx="1521680" cy="913008"/>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24758"/>
        <a:ext cx="1521680" cy="913008"/>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CA7C8-5196-48E6-9F84-1A9F7BD6E3AE}" type="datetimeFigureOut">
              <a:rPr lang="en-US" smtClean="0"/>
              <a:t>5/5/2018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B7CA4-CC7E-48AB-ACEC-38EBBCC956DF}" type="slidenum">
              <a:rPr lang="en-US" smtClean="0"/>
              <a:t>‹#›</a:t>
            </a:fld>
            <a:endParaRPr lang="en-US"/>
          </a:p>
        </p:txBody>
      </p:sp>
    </p:spTree>
    <p:extLst>
      <p:ext uri="{BB962C8B-B14F-4D97-AF65-F5344CB8AC3E}">
        <p14:creationId xmlns:p14="http://schemas.microsoft.com/office/powerpoint/2010/main" val="388390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monitoring-and-diagnostics/monitoring-get-started"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virtual-machines/windows/faq-for-disks"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docs.microsoft.com/en-us/azure/virtual-machines/windows/manage-availability" TargetMode="External"/><Relationship Id="rId4" Type="http://schemas.openxmlformats.org/officeDocument/2006/relationships/hyperlink" Target="https://docs.microsoft.com/en-us/azure/virtual-machines/linux/manage-availability?#use-managed-disks-for-vms-in-an-availability-set"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1</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4037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937913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23648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pPr>
              <a:defRPr/>
            </a:pPr>
            <a:r>
              <a:rPr lang="en-US" sz="1800" kern="0">
                <a:solidFill>
                  <a:sysClr val="windowText" lastClr="000000"/>
                </a:solidFill>
              </a:rPr>
              <a:t>Microsoft Ignite 2015</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sysClr val="windowText" lastClr="000000"/>
                </a:solidFill>
              </a:rPr>
              <a:pPr>
                <a:defRPr/>
              </a:pPr>
              <a:t>5/5/2018 10:04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sysClr val="windowText" lastClr="000000"/>
                </a:solidFill>
              </a:rPr>
              <a:pPr>
                <a:defRPr/>
              </a:pPr>
              <a:t>14</a:t>
            </a:fld>
            <a:endParaRPr lang="en-US" sz="1800" kern="0" dirty="0">
              <a:solidFill>
                <a:sysClr val="windowText" lastClr="000000"/>
              </a:solidFill>
            </a:endParaRPr>
          </a:p>
        </p:txBody>
      </p:sp>
    </p:spTree>
    <p:extLst>
      <p:ext uri="{BB962C8B-B14F-4D97-AF65-F5344CB8AC3E}">
        <p14:creationId xmlns:p14="http://schemas.microsoft.com/office/powerpoint/2010/main" val="790628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871D71AE-08D6-4951-B1CF-CF97299DB5EB}"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423173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93589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6ADE6C-1B6B-435D-8521-5097B11251C3}" type="slidenum">
              <a:rPr lang="en-AU" smtClean="0">
                <a:solidFill>
                  <a:prstClr val="black"/>
                </a:solidFill>
              </a:rPr>
              <a:pPr/>
              <a:t>17</a:t>
            </a:fld>
            <a:endParaRPr lang="en-AU">
              <a:solidFill>
                <a:prstClr val="black"/>
              </a:solidFill>
            </a:endParaRPr>
          </a:p>
        </p:txBody>
      </p:sp>
    </p:spTree>
    <p:extLst>
      <p:ext uri="{BB962C8B-B14F-4D97-AF65-F5344CB8AC3E}">
        <p14:creationId xmlns:p14="http://schemas.microsoft.com/office/powerpoint/2010/main" val="1736745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167409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607216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Tips, Tricks and Field Experiences Value of Certification: I want to make sure you are on board with the value of certification. Certification can offer many advantages including: getting a raise at your next review, preparing you for new job opportunities, increasing the likelihood your resume will be seen by the hiring manager, increasing your self confidence, increase you image (how people see you) in your business and in your social circles, lines on your resume, most hiring managers consider certification as part of their hiring criteria, you get experience while preparing for certification,…. and the list could go on and on. The fact of the matter is there is never any shortage of reasons why we should get certified. I am glad you have read this far… Make the decision to read this article in it’s entirety, then GET STARTED!!! Write down the reasons you want to obtain certification and look at them daily. Recognize Accomplishments: Recognize your accomplishments not matter how small. Feel good about the fact that you finished reading this article and realize that having done so has gotten you one step closer to obtaining your MCP in the Azure Cloud. Each time you finish something, even if it is just watching a 20 min video or reading a blog post that is relevant to the exam, recognize to yourself that it is a positive step in the right direction. Reflect back on why you want to do this in the first place. Get Family On Board: Often having family (spouse, kids,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on board with your goals and objectives will help you stay the course. Engage them, offer the kids a night out at Dave &amp; Busters or an ice cream shop once you pass the exam. Show them your great study habits, maybe they will pick some of them up for their school studies. Excuses: Excuses for not getting certified are easy to come by… I do not have time, can’t concentrate because of the kids, tired when home from work, my boss does not care anyway, it will not help me in my job… and on and on… Give it up! Stop making excuses; stop procrastinating and make the decision to put your career in motion! Keep doing what you have been doing, and you will keep getting what you have always gotten. Value of time: Put a value on your time. What is your time worth? When I was a consultant billing out $250 an hour, that was the value I had on my time. Now it is often somewhat less. Now, during my busy season, I use a value of $100 per hour. During my slow season, when I am much less stressed and work fewer hours, I use a value of $50 per hour. During the summer, family time, the value shoots back up to $250. This may seam silly but it will help you prioritize your time. It will also help you justify purchases. When you consider purchasing a $40 book it will be a no brainer. Spending $40 will potentially save you dozens of hours of time because you will be studying exactly what you need to know, nothing more, nothing less. It may help you decide you should just be taking a class to get this behind you quickly. Even if you just use a value of $10 per hour, it is important to pick a value for your time! If you are broke and have a zero value for your time, fake it. Put a value on your time anyway it will help you prioritize. Even if it is only $1, is sitting in front of the tube watching a sitcom by yourself worth a dollar? Not usually, get up and pick up a book or watch a certification video instead! Dedicated Study time: Set time on the calendar every day or every week for preparation. Just like any other appointment, take the attitude that you have to be there at the scheduled time to perform the duties that are expected of you. Blocking the time on the calendar then sticking to it is likely the single best thing you can do to help you succeed. Figure out what works best for you. Maybe it is 30 mins every day at lunch? How about 45 hour every night from 8:15pm-9:00pm? Whatever time block works for you is great. Personally, I find the best time for me is in the morning before work. This is when I am the most alert and can absorb the most information. I tend to get into the office before others, so I leverage the quite time as my personal development time. Try it, go into the office 45 minutes early to see if that works for you. You have to stick with it though, if you do it once and get distracted, don’t give up, try it a few more times. If people bug you, put a sign up letting them know you will be available for questions at 9:00am or whatever time you actually start working. Personally, when I am cramming, I will often spend 3-4 hours a day. I suffer from insomnia so I have plenty of extra time in my day. I prioritize that time on preparation. Ultra Focus With Intent: When you sit down to study, don’t take it lightly. Stay hyper-focused on learning. Don’t let your mind wander. You are on a very important mission. That mission is to learn as rapidly as possible. If you do this you will find that you will retain far more information and you will be able to consume it much faster. Read Faster: You can read faster. Use your ultra focus, it is a must to achieve this one. While reading, move your finger across the page or the screen at a steady pace, do not stop your finger, make sure your eyes focus on the word over your finger. It is ok if you miss a word or two, DO NOT GO BACK! Then when you master that move your finger faster, then faster, then faster. Eventually, you will be able to do this without the use of your finger as an aid.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Study Smart: I have studied for many exams and hold more certifications than I can put in my signature block. What I have found in preparing for all the exams I have taken is “it is easy to study the wrong thing”. You know, you go to a blog post or a white paper to get information about an exam and they are telling you to read some 380 page document or white paper. That is bogus, don’t waste you time. I would guess that if you did read that document, you may learn more and maybe get one or two more questions right. But at what cost? Better to cover the materials on the test than, everything there is to know about a topic. More on this later! Objective: Recognize your objective when you set out to take an exam. The objective should be to “Pass the Exam”. Kind of self explanatory right? Not… Some people think, and will tell you that you have to learn everything about the topic in order to pass the exam. Total crap! Learn what you have to learn to pass the test, then leverage that knowledge to learn more as you progress your career. Exam Reference Material: There is often plenty of exam reference material available. Often it is even free. I will point you to some of it later in this article. If you do not mind spending a bit of money, I strongly recommend you just start with an exam reference guide. This could be much faster than spending countless hours learning what may or may not be on the exam. I am personally not a fan of just studying exam questions. I do find them useful, I just find having more context around the topic helps me retain it. by all means, try the practice tests, they be </a:t>
            </a:r>
            <a:r>
              <a:rPr lang="en-US" sz="1200" kern="1200" dirty="0" err="1">
                <a:solidFill>
                  <a:schemeClr val="tx1"/>
                </a:solidFill>
                <a:effectLst/>
                <a:latin typeface="+mn-lt"/>
                <a:ea typeface="+mn-ea"/>
                <a:cs typeface="+mn-cs"/>
              </a:rPr>
              <a:t>be</a:t>
            </a:r>
            <a:r>
              <a:rPr lang="en-US" sz="1200" kern="1200" dirty="0">
                <a:solidFill>
                  <a:schemeClr val="tx1"/>
                </a:solidFill>
                <a:effectLst/>
                <a:latin typeface="+mn-lt"/>
                <a:ea typeface="+mn-ea"/>
                <a:cs typeface="+mn-cs"/>
              </a:rPr>
              <a:t> helpful for you. Practice &amp; Experience: There is no substitute for practice other than maybe experience! Use the technology you are trying to learn. If you have the ability to use the technology in your job, even better! Take advantage of these opportunities. If the opportunities are not there, go out of your way to make opportunities. Think about how you might be able to use this technology in your job, then justify to yourself why it is important to understand the technology for your job. Most employers want their staff IT staff to keep up with technology. They often also will accept that you do it partially on work time. Especially if they know you are spending a bunch of personal time learning. Even if it is just setting up a lab environment, getting your hands dirty will go a very long way to you understanding the technology. Exam Objectives: Most exams (and all of Microsoft exams) have well documented Exam Objectives or Skills Measured. Use the Exam Objectives as a “list of things to learn”. Print out the exam objectives and check them off one at a time, as you search that topic and spend time learning it. For the cloud exam, I have done much of the work for you, you can just print this blog post. Like writing a book: I am in the process of writing a book on a certification exam. When writing a book on a topic, you do not automatically know everything there is to know about that topic. You are generally not in a situation where you know it all and want to write a book to share your vast knowledge on the subject. On the contrary, you may know a bunch about the topic, but to teach people everything they need to know to pass the test, you have to learn much, much more. The way I do this is using the Exam Objectives. I research &amp; learn what I can on each exam objectives, teaching and writing as I go. One of the other things you do prior to writing a book is, take the test. Take the test: Take the test, get a feel for what is on it. Microsoft offers a “2nd shot” so you can take the test a second time for free. Once you have gone through all of the exam objectives one time quickly, take the test to see how you do. This will give you a report so you can see what you need to study. As you are studying you will remember exam questions so you will know the relevance. After you pass the exam, if you want to learn more, use the exam report to study the things you did not ace (if you are so inclined.) What Exam: Figuring out what is the best exam to take next is often a challenge. Really though, it does not matter. See https://www.microsoft.com/learning whichever exam you chose will likely prepare you for what is next in your professional life because getting certified will make you better at it! If you are a general or specialized IT person start with 70-533. If you are a developer, start with 70-532. If you are an architect or infrastructure designer start with 70-534. If you are not sure, start with 70-533. Whatever you do, just start NOW! Once you pass the first cloud exam, go back and study the next one. Then repeat until you have passed them all. By then you should have caught the bug (the high that comes with a great accomplishment) and you will pick another topic and repeat! - See more at: http://itproguru.com/expert/2015/03/azure-cloud-certification-jump-start-70-532-70-533-70-534-exam-preparation/#sthash.sDikFZa4.dpuf</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652434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88535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solidFill>
                  <a:prstClr val="black"/>
                </a:solidFill>
              </a:rPr>
              <a:pPr/>
              <a:t>5/5/2018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6998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u="sng" dirty="0">
                <a:solidFill>
                  <a:schemeClr val="tx2"/>
                </a:solidFill>
              </a:rPr>
              <a:t>http://aka.ms/70-534 – Once it goes live..</a:t>
            </a:r>
            <a:endParaRPr lang="en-US" dirty="0">
              <a:effectLst/>
            </a:endParaRPr>
          </a:p>
          <a:p>
            <a:pPr rtl="0"/>
            <a:r>
              <a:rPr lang="en-US" dirty="0">
                <a:effectLst/>
              </a:rPr>
              <a:t>Learn what you need to know to become a certified Azure Solutions Architect. We will go through the lessons found in the book 70-534 Architecting Microsoft Azure Solutions. We will wrap things up with our speakers (and authors of the book) doing a book signing so bring your copy of the book.</a:t>
            </a:r>
          </a:p>
          <a:p>
            <a:pPr rtl="0"/>
            <a:r>
              <a:rPr lang="en-US" dirty="0">
                <a:effectLst/>
              </a:rPr>
              <a:t>70-534 Introduction</a:t>
            </a:r>
          </a:p>
          <a:p>
            <a:pPr rtl="0"/>
            <a:r>
              <a:rPr lang="en-US" dirty="0">
                <a:effectLst/>
              </a:rPr>
              <a:t>Exam Tips and Tricks</a:t>
            </a:r>
          </a:p>
          <a:p>
            <a:pPr rtl="0"/>
            <a:r>
              <a:rPr lang="en-US" dirty="0">
                <a:effectLst/>
              </a:rPr>
              <a:t>Design an advanced application (15–20%)</a:t>
            </a:r>
          </a:p>
          <a:p>
            <a:pPr rtl="0"/>
            <a:r>
              <a:rPr lang="en-US" dirty="0">
                <a:effectLst/>
              </a:rPr>
              <a:t>Design websites (15–20%)</a:t>
            </a:r>
          </a:p>
          <a:p>
            <a:pPr rtl="0"/>
            <a:r>
              <a:rPr lang="en-US" dirty="0">
                <a:effectLst/>
              </a:rPr>
              <a:t>Design a management, monitoring, and business continuity strategy (15–20%)</a:t>
            </a:r>
          </a:p>
          <a:p>
            <a:pPr rtl="0"/>
            <a:r>
              <a:rPr lang="en-US" dirty="0">
                <a:effectLst/>
              </a:rPr>
              <a:t>Design Microsoft Azure infrastructure and networking (15–20%)</a:t>
            </a:r>
          </a:p>
          <a:p>
            <a:pPr rtl="0"/>
            <a:r>
              <a:rPr lang="en-US" dirty="0">
                <a:effectLst/>
              </a:rPr>
              <a:t>Secure resources (15–20%)</a:t>
            </a:r>
          </a:p>
          <a:p>
            <a:pPr rtl="0"/>
            <a:r>
              <a:rPr lang="en-US" dirty="0">
                <a:effectLst/>
              </a:rPr>
              <a:t>Design an application storage and data access strategy (15–20%)</a:t>
            </a:r>
          </a:p>
          <a:p>
            <a:pPr rtl="0"/>
            <a:r>
              <a:rPr lang="en-US" dirty="0">
                <a:effectLst/>
              </a:rPr>
              <a:t>Field Experiences</a:t>
            </a:r>
          </a:p>
          <a:p>
            <a:pPr rtl="0"/>
            <a:r>
              <a:rPr lang="en-US" dirty="0">
                <a:effectLst/>
              </a:rPr>
              <a:t>Book Signing – Authors Dan Stolts, Steve Maier</a:t>
            </a:r>
          </a:p>
          <a:p>
            <a:endParaRPr lang="en-US" dirty="0"/>
          </a:p>
        </p:txBody>
      </p:sp>
      <p:sp>
        <p:nvSpPr>
          <p:cNvPr id="4" name="Slide Number Placeholder 3"/>
          <p:cNvSpPr>
            <a:spLocks noGrp="1"/>
          </p:cNvSpPr>
          <p:nvPr>
            <p:ph type="sldNum" sz="quarter" idx="10"/>
          </p:nvPr>
        </p:nvSpPr>
        <p:spPr/>
        <p:txBody>
          <a:bodyPr/>
          <a:lstStyle/>
          <a:p>
            <a:fld id="{C4CA44E0-6ABB-4CBD-8351-69864DC90CE7}"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813120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85045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027097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25</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8514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67149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27</a:t>
            </a:fld>
            <a:endParaRPr lang="de-DE">
              <a:solidFill>
                <a:prstClr val="black"/>
              </a:solidFill>
            </a:endParaRPr>
          </a:p>
        </p:txBody>
      </p:sp>
    </p:spTree>
    <p:extLst>
      <p:ext uri="{BB962C8B-B14F-4D97-AF65-F5344CB8AC3E}">
        <p14:creationId xmlns:p14="http://schemas.microsoft.com/office/powerpoint/2010/main" val="775765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Determine the appropriate Microsoft products and services for monitoring applications on Azure</a:t>
            </a:r>
          </a:p>
          <a:p>
            <a:r>
              <a:rPr lang="en-US" sz="1200" kern="1200" dirty="0">
                <a:solidFill>
                  <a:schemeClr val="tx1"/>
                </a:solidFill>
                <a:effectLst/>
                <a:latin typeface="+mn-lt"/>
                <a:ea typeface="+mn-ea"/>
                <a:cs typeface="+mn-cs"/>
              </a:rPr>
              <a:t>Azure monitoring services include the Azure Monitor, Advisor, Service Health, Activity Log, Dashboards, Metrics Explorer, Alerts, Log analytics and Application Insights.  Other services are leveraged and tools and services are leveraged to visualize and remediate issues.  Some of these include the Azure Portal, PowerShell, Azure CLI, REST APIs, Dashboards, Metrics Explorer, Analytics, Automation and Scheduler.  These tools and services can be used together to effectively monitor and remediate issues found.  </a:t>
            </a:r>
          </a:p>
          <a:p>
            <a:r>
              <a:rPr lang="en-US" sz="1200" kern="1200" dirty="0">
                <a:solidFill>
                  <a:schemeClr val="tx1"/>
                </a:solidFill>
                <a:effectLst/>
                <a:latin typeface="+mn-lt"/>
                <a:ea typeface="+mn-ea"/>
                <a:cs typeface="+mn-cs"/>
              </a:rPr>
              <a:t>Basic Monitoring </a:t>
            </a:r>
          </a:p>
          <a:p>
            <a:r>
              <a:rPr lang="en-US" sz="1200" kern="1200" dirty="0">
                <a:solidFill>
                  <a:schemeClr val="tx1"/>
                </a:solidFill>
                <a:effectLst/>
                <a:latin typeface="+mn-lt"/>
                <a:ea typeface="+mn-ea"/>
                <a:cs typeface="+mn-cs"/>
              </a:rPr>
              <a:t>Basic monitoring provides fundamental required monitoring across Azure resources. These services require minimal configuration and collect core telemetry that's leveraged by the premium monitoring services.</a:t>
            </a:r>
          </a:p>
          <a:p>
            <a:r>
              <a:rPr lang="en-US" sz="1200" b="1" kern="1200" dirty="0">
                <a:solidFill>
                  <a:schemeClr val="tx1"/>
                </a:solidFill>
                <a:effectLst/>
                <a:latin typeface="+mn-lt"/>
                <a:ea typeface="+mn-ea"/>
                <a:cs typeface="+mn-cs"/>
              </a:rPr>
              <a:t>Azure Monitor</a:t>
            </a:r>
            <a:r>
              <a:rPr lang="en-US" sz="1200" kern="1200" dirty="0">
                <a:solidFill>
                  <a:schemeClr val="tx1"/>
                </a:solidFill>
                <a:effectLst/>
                <a:latin typeface="+mn-lt"/>
                <a:ea typeface="+mn-ea"/>
                <a:cs typeface="+mn-cs"/>
              </a:rPr>
              <a:t> enables basic monitoring for Azure service by allowing collection of Metrics, Activity Logs, and Diagnostic logs. For example, the Activity log will tell you when new resources are created or modified. Metrics are available that provide performance statistics for different resources and even the operating system inside of a virtual machine. You can view this data with one of the explorers in the Azure portal, send it to Log Analytics for trending and detailed analysis, or create alert rules to proactively notify you of critical issues. Azure monitor is a platform of services that allow for a single source for monitoring applications running in Azure. You can find a walkthrough of the Azure monitor at </a:t>
            </a:r>
            <a:r>
              <a:rPr lang="en-US" sz="1200" u="sng" kern="1200" dirty="0">
                <a:solidFill>
                  <a:schemeClr val="tx1"/>
                </a:solidFill>
                <a:effectLst/>
                <a:latin typeface="+mn-lt"/>
                <a:ea typeface="+mn-ea"/>
                <a:cs typeface="+mn-cs"/>
                <a:hlinkClick r:id="rId3"/>
              </a:rPr>
              <a:t>https://docs.microsoft.com/en-us/azure/monitoring-and-diagnostics/monitoring-get-started</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Azure Service Health</a:t>
            </a:r>
            <a:r>
              <a:rPr lang="en-US" sz="1200" kern="1200" dirty="0">
                <a:solidFill>
                  <a:schemeClr val="tx1"/>
                </a:solidFill>
                <a:effectLst/>
                <a:latin typeface="+mn-lt"/>
                <a:ea typeface="+mn-ea"/>
                <a:cs typeface="+mn-cs"/>
              </a:rPr>
              <a:t> identifies any issues with Azure services that might impact your application and also helps you plan for any scheduled maintenance.</a:t>
            </a:r>
          </a:p>
          <a:p>
            <a:r>
              <a:rPr lang="en-US" sz="1200" b="1" kern="1200" dirty="0">
                <a:solidFill>
                  <a:schemeClr val="tx1"/>
                </a:solidFill>
                <a:effectLst/>
                <a:latin typeface="+mn-lt"/>
                <a:ea typeface="+mn-ea"/>
                <a:cs typeface="+mn-cs"/>
              </a:rPr>
              <a:t>Azure Advisor</a:t>
            </a:r>
            <a:r>
              <a:rPr lang="en-US" sz="1200" kern="1200" dirty="0">
                <a:solidFill>
                  <a:schemeClr val="tx1"/>
                </a:solidFill>
                <a:effectLst/>
                <a:latin typeface="+mn-lt"/>
                <a:ea typeface="+mn-ea"/>
                <a:cs typeface="+mn-cs"/>
              </a:rPr>
              <a:t> constantly monitors your resource configuration and usage telemetry to provide you recommendations based on best practices.  Recommendations will help improve the performance, security, and high availability of your resources while looking for opportunities to reduce your overall Azure spend.</a:t>
            </a:r>
          </a:p>
        </p:txBody>
      </p:sp>
      <p:sp>
        <p:nvSpPr>
          <p:cNvPr id="4" name="Slide Number Placeholder 3"/>
          <p:cNvSpPr>
            <a:spLocks noGrp="1"/>
          </p:cNvSpPr>
          <p:nvPr>
            <p:ph type="sldNum" sz="quarter" idx="10"/>
          </p:nvPr>
        </p:nvSpPr>
        <p:spPr/>
        <p:txBody>
          <a:bodyPr/>
          <a:lstStyle/>
          <a:p>
            <a:fld id="{3C6E4902-292F-4370-AFC1-6D92B180E54E}"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035366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Premium Monitoring Services</a:t>
            </a:r>
          </a:p>
          <a:p>
            <a:r>
              <a:rPr lang="en-US" sz="1200" kern="1200" dirty="0">
                <a:solidFill>
                  <a:schemeClr val="tx1"/>
                </a:solidFill>
                <a:effectLst/>
                <a:latin typeface="+mn-lt"/>
                <a:ea typeface="+mn-ea"/>
                <a:cs typeface="+mn-cs"/>
              </a:rPr>
              <a:t>Premium Azure services provide rich capabilities for collecting and analyzing monitoring data. They build on basic monitoring and leverage common functionality in Azure and provide powerful analytics with collected data to give you unique insights into your applications and infrastructure. They present data within the context of particular scenarios targeted to different audiences.</a:t>
            </a:r>
          </a:p>
          <a:p>
            <a:r>
              <a:rPr lang="en-US" sz="1200" b="1" kern="1200" dirty="0">
                <a:solidFill>
                  <a:schemeClr val="tx1"/>
                </a:solidFill>
                <a:effectLst/>
                <a:latin typeface="+mn-lt"/>
                <a:ea typeface="+mn-ea"/>
                <a:cs typeface="+mn-cs"/>
              </a:rPr>
              <a:t>Application Insights</a:t>
            </a:r>
            <a:r>
              <a:rPr lang="en-US" sz="1200" kern="1200" dirty="0">
                <a:solidFill>
                  <a:schemeClr val="tx1"/>
                </a:solidFill>
                <a:effectLst/>
                <a:latin typeface="+mn-lt"/>
                <a:ea typeface="+mn-ea"/>
                <a:cs typeface="+mn-cs"/>
              </a:rPr>
              <a:t> allows you to monitor availability, performance, and usage of your application whether it's hosted in the cloud or on-premises. By instrumenting your application to work with Application Insights, you can achieve deep insights allowing you to quickly identify and diagnose errors without waiting for a user to report them. With the information that you collect, you can make informed choices on your application's maintenance and improvements. In addition to the extensive tools for interacting with the data it collects, Application Insights stores its data in a common repository to leverage shared functionality such as alerts, dashboards, and deep analysis with the Log Analytics query language.</a:t>
            </a:r>
          </a:p>
          <a:p>
            <a:r>
              <a:rPr lang="en-US" sz="1200" b="1" kern="1200" dirty="0">
                <a:solidFill>
                  <a:schemeClr val="tx1"/>
                </a:solidFill>
                <a:effectLst/>
                <a:latin typeface="+mn-lt"/>
                <a:ea typeface="+mn-ea"/>
                <a:cs typeface="+mn-cs"/>
              </a:rPr>
              <a:t>Log Analytics</a:t>
            </a:r>
            <a:r>
              <a:rPr lang="en-US" sz="1200" kern="1200" dirty="0">
                <a:solidFill>
                  <a:schemeClr val="tx1"/>
                </a:solidFill>
                <a:effectLst/>
                <a:latin typeface="+mn-lt"/>
                <a:ea typeface="+mn-ea"/>
                <a:cs typeface="+mn-cs"/>
              </a:rPr>
              <a:t> plays a central role in Azure monitoring by collecting data from a variety of resources into a single repository where it can be analyzed with a powerful query language. Application Insights and Azure Security Center store their data in the Log Analytics data store and leverage its analytics engine. This combined with data collected from Azure Monitor, management solutions, and agents installed on virtual machines in the cloud or on-premises allow you to form a complete picture of your entire environment. </a:t>
            </a:r>
          </a:p>
          <a:p>
            <a:r>
              <a:rPr lang="en-US" sz="1200" b="1" kern="1200" dirty="0">
                <a:solidFill>
                  <a:schemeClr val="tx1"/>
                </a:solidFill>
                <a:effectLst/>
                <a:latin typeface="+mn-lt"/>
                <a:ea typeface="+mn-ea"/>
                <a:cs typeface="+mn-cs"/>
              </a:rPr>
              <a:t>Service Map</a:t>
            </a:r>
            <a:r>
              <a:rPr lang="en-US" sz="1200" kern="1200" dirty="0">
                <a:solidFill>
                  <a:schemeClr val="tx1"/>
                </a:solidFill>
                <a:effectLst/>
                <a:latin typeface="+mn-lt"/>
                <a:ea typeface="+mn-ea"/>
                <a:cs typeface="+mn-cs"/>
              </a:rPr>
              <a:t> provides insight into your IaaS environment by analyzing virtual machines with their different processes and dependencies on other computers and external processes. It integrates events, performance data, and management solutions in Log Analytics so that you can view this data in the context of each computer and its relation to the rest of your environment. Service Map is similar to the application map in Application Insights but focuses on the infrastructure components supporting your applications.</a:t>
            </a:r>
          </a:p>
          <a:p>
            <a:r>
              <a:rPr lang="en-US" sz="1200" b="1" kern="1200" dirty="0">
                <a:solidFill>
                  <a:schemeClr val="tx1"/>
                </a:solidFill>
                <a:effectLst/>
                <a:latin typeface="+mn-lt"/>
                <a:ea typeface="+mn-ea"/>
                <a:cs typeface="+mn-cs"/>
              </a:rPr>
              <a:t>Network Watcher</a:t>
            </a:r>
            <a:r>
              <a:rPr lang="en-US" sz="1200" kern="1200" dirty="0">
                <a:solidFill>
                  <a:schemeClr val="tx1"/>
                </a:solidFill>
                <a:effectLst/>
                <a:latin typeface="+mn-lt"/>
                <a:ea typeface="+mn-ea"/>
                <a:cs typeface="+mn-cs"/>
              </a:rPr>
              <a:t> provides scenario-based monitoring and diagnostics for different network scenarios in Azure. It stores data in Azure metrics and diagnostics for further analysis and works with the following network monitoring solutions for monitoring various aspects of your network:</a:t>
            </a:r>
          </a:p>
          <a:p>
            <a:pPr lvl="0"/>
            <a:r>
              <a:rPr lang="en-US" sz="1200" kern="1200" dirty="0">
                <a:solidFill>
                  <a:schemeClr val="tx1"/>
                </a:solidFill>
                <a:effectLst/>
                <a:latin typeface="+mn-lt"/>
                <a:ea typeface="+mn-ea"/>
                <a:cs typeface="+mn-cs"/>
              </a:rPr>
              <a:t>Network Performance Monitor (NPM) is a cloud-based network monitoring solution that monitors connectivity across public clouds, data centers and on-premises environments</a:t>
            </a:r>
          </a:p>
          <a:p>
            <a:pPr lvl="0"/>
            <a:r>
              <a:rPr lang="en-US" sz="1200" kern="1200" dirty="0">
                <a:solidFill>
                  <a:schemeClr val="tx1"/>
                </a:solidFill>
                <a:effectLst/>
                <a:latin typeface="+mn-lt"/>
                <a:ea typeface="+mn-ea"/>
                <a:cs typeface="+mn-cs"/>
              </a:rPr>
              <a:t>ExpressRoute Monitor is an NPM capability that monitors the end-to-end connectivity and performance over ExpressRoute circuits.</a:t>
            </a:r>
          </a:p>
          <a:p>
            <a:pPr lvl="0"/>
            <a:r>
              <a:rPr lang="en-US" sz="1200" kern="1200" dirty="0">
                <a:solidFill>
                  <a:schemeClr val="tx1"/>
                </a:solidFill>
                <a:effectLst/>
                <a:latin typeface="+mn-lt"/>
                <a:ea typeface="+mn-ea"/>
                <a:cs typeface="+mn-cs"/>
              </a:rPr>
              <a:t>Traffic Analytics provides visibility into user and application activity on your cloud network.</a:t>
            </a:r>
          </a:p>
          <a:p>
            <a:pPr lvl="0"/>
            <a:r>
              <a:rPr lang="en-US" sz="1200" kern="1200" dirty="0">
                <a:solidFill>
                  <a:schemeClr val="tx1"/>
                </a:solidFill>
                <a:effectLst/>
                <a:latin typeface="+mn-lt"/>
                <a:ea typeface="+mn-ea"/>
                <a:cs typeface="+mn-cs"/>
              </a:rPr>
              <a:t>DNS Analytics provides security, performance and operations related insights, based on DNS servers.</a:t>
            </a:r>
          </a:p>
          <a:p>
            <a:r>
              <a:rPr lang="en-US" sz="1200" b="1" kern="1200" dirty="0">
                <a:solidFill>
                  <a:schemeClr val="tx1"/>
                </a:solidFill>
                <a:effectLst/>
                <a:latin typeface="+mn-lt"/>
                <a:ea typeface="+mn-ea"/>
                <a:cs typeface="+mn-cs"/>
              </a:rPr>
              <a:t>Management solutions</a:t>
            </a:r>
            <a:r>
              <a:rPr lang="en-US" sz="1200" kern="1200" dirty="0">
                <a:solidFill>
                  <a:schemeClr val="tx1"/>
                </a:solidFill>
                <a:effectLst/>
                <a:latin typeface="+mn-lt"/>
                <a:ea typeface="+mn-ea"/>
                <a:cs typeface="+mn-cs"/>
              </a:rPr>
              <a:t> are packaged sets of logic that provide insights for a particular application or service. They rely on Log Analytics to store and analyze the monitoring data they collect. Management solutions are available from Microsoft and partners that provide monitoring for various Azure and third-party services. Example of monitoring solutions include Container Monitoring which helps you view and manage your container hosts and Azure SQL Analytics which collects and visualizes performance metrics for SQL Azure databases.</a:t>
            </a:r>
          </a:p>
        </p:txBody>
      </p:sp>
      <p:sp>
        <p:nvSpPr>
          <p:cNvPr id="4" name="Slide Number Placeholder 3"/>
          <p:cNvSpPr>
            <a:spLocks noGrp="1"/>
          </p:cNvSpPr>
          <p:nvPr>
            <p:ph type="sldNum" sz="quarter" idx="10"/>
          </p:nvPr>
        </p:nvSpPr>
        <p:spPr/>
        <p:txBody>
          <a:bodyPr/>
          <a:lstStyle/>
          <a:p>
            <a:fld id="{3C6E4902-292F-4370-AFC1-6D92B180E54E}"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932847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Shared Functionality</a:t>
            </a:r>
          </a:p>
          <a:p>
            <a:r>
              <a:rPr lang="en-US" sz="1200" kern="1200" dirty="0">
                <a:solidFill>
                  <a:schemeClr val="tx1"/>
                </a:solidFill>
                <a:effectLst/>
                <a:latin typeface="+mn-lt"/>
                <a:ea typeface="+mn-ea"/>
                <a:cs typeface="+mn-cs"/>
              </a:rPr>
              <a:t>The following Azure tools provide critical functionality to monitoring services. They are shared by multiple services allowing you to leverage common functionality and configurations across multiple services.</a:t>
            </a:r>
          </a:p>
          <a:p>
            <a:r>
              <a:rPr lang="en-US" sz="1200" b="1" kern="1200" dirty="0">
                <a:solidFill>
                  <a:schemeClr val="tx1"/>
                </a:solidFill>
                <a:effectLst/>
                <a:latin typeface="+mn-lt"/>
                <a:ea typeface="+mn-ea"/>
                <a:cs typeface="+mn-cs"/>
              </a:rPr>
              <a:t>Azure Alerts</a:t>
            </a:r>
            <a:r>
              <a:rPr lang="en-US" sz="1200" kern="1200" dirty="0">
                <a:solidFill>
                  <a:schemeClr val="tx1"/>
                </a:solidFill>
                <a:effectLst/>
                <a:latin typeface="+mn-lt"/>
                <a:ea typeface="+mn-ea"/>
                <a:cs typeface="+mn-cs"/>
              </a:rPr>
              <a:t> proactively notify you of critical conditions and potentially take corrective action. Alert rules can leverage data from multiple sources including metrics and logs. They use Action Groups which contain unique sets of recipients and actions in response to an alert. Based on your requirements, you can have alerts launch external actions using webhooks and integrate with your ITSM tools.</a:t>
            </a:r>
          </a:p>
          <a:p>
            <a:r>
              <a:rPr lang="en-US" sz="1200" b="1" kern="1200" dirty="0">
                <a:solidFill>
                  <a:schemeClr val="tx1"/>
                </a:solidFill>
                <a:effectLst/>
                <a:latin typeface="+mn-lt"/>
                <a:ea typeface="+mn-ea"/>
                <a:cs typeface="+mn-cs"/>
              </a:rPr>
              <a:t>Azure Dashboards</a:t>
            </a:r>
            <a:r>
              <a:rPr lang="en-US" sz="1200" kern="1200" dirty="0">
                <a:solidFill>
                  <a:schemeClr val="tx1"/>
                </a:solidFill>
                <a:effectLst/>
                <a:latin typeface="+mn-lt"/>
                <a:ea typeface="+mn-ea"/>
                <a:cs typeface="+mn-cs"/>
              </a:rPr>
              <a:t> provides visual representations of monitoring data. Dashboards allow you to combine different kinds of data into a single pane in the Azure portal and share with other Azure users. For example, you could create a dashboard that combines tiles showing a graph of metrics, a table of activity logs, a usage chart from Application Insights, and the output of a log search in Log Analytics. You can also export Log Analytics data to Power BI to take advantage of additional visualizations and also to make the data available to others within and outside of your organization.</a:t>
            </a:r>
          </a:p>
          <a:p>
            <a:r>
              <a:rPr lang="en-US" sz="1200" b="1" kern="1200" dirty="0">
                <a:solidFill>
                  <a:schemeClr val="tx1"/>
                </a:solidFill>
                <a:effectLst/>
                <a:latin typeface="+mn-lt"/>
                <a:ea typeface="+mn-ea"/>
                <a:cs typeface="+mn-cs"/>
              </a:rPr>
              <a:t>Metrics Explorer</a:t>
            </a:r>
            <a:r>
              <a:rPr lang="en-US" sz="1200" kern="1200" dirty="0">
                <a:solidFill>
                  <a:schemeClr val="tx1"/>
                </a:solidFill>
                <a:effectLst/>
                <a:latin typeface="+mn-lt"/>
                <a:ea typeface="+mn-ea"/>
                <a:cs typeface="+mn-cs"/>
              </a:rPr>
              <a:t> provides visualization of metrics. Metrics are numerical values generated by Azure resources that help you understand the operation and performance of the resource. You can send metrics to Log Analytics for analysis with data from other sources.</a:t>
            </a:r>
          </a:p>
          <a:p>
            <a:r>
              <a:rPr lang="en-US" sz="1200" b="1" kern="1200" dirty="0">
                <a:solidFill>
                  <a:schemeClr val="tx1"/>
                </a:solidFill>
                <a:effectLst/>
                <a:latin typeface="+mn-lt"/>
                <a:ea typeface="+mn-ea"/>
                <a:cs typeface="+mn-cs"/>
              </a:rPr>
              <a:t>Activity Logs</a:t>
            </a:r>
            <a:r>
              <a:rPr lang="en-US" sz="1200" kern="1200" dirty="0">
                <a:solidFill>
                  <a:schemeClr val="tx1"/>
                </a:solidFill>
                <a:effectLst/>
                <a:latin typeface="+mn-lt"/>
                <a:ea typeface="+mn-ea"/>
                <a:cs typeface="+mn-cs"/>
              </a:rPr>
              <a:t> provide data about the operation of Azure resources. This includes such information as configuration changes to the resource, service health incidents, recommendations on better utilizing the resource, and information related to </a:t>
            </a:r>
            <a:r>
              <a:rPr lang="en-US" sz="1200" kern="1200" dirty="0" err="1">
                <a:solidFill>
                  <a:schemeClr val="tx1"/>
                </a:solidFill>
                <a:effectLst/>
                <a:latin typeface="+mn-lt"/>
                <a:ea typeface="+mn-ea"/>
                <a:cs typeface="+mn-cs"/>
              </a:rPr>
              <a:t>autoscale</a:t>
            </a:r>
            <a:r>
              <a:rPr lang="en-US" sz="1200" kern="1200" dirty="0">
                <a:solidFill>
                  <a:schemeClr val="tx1"/>
                </a:solidFill>
                <a:effectLst/>
                <a:latin typeface="+mn-lt"/>
                <a:ea typeface="+mn-ea"/>
                <a:cs typeface="+mn-cs"/>
              </a:rPr>
              <a:t> operations. You can view logs for a particular resource on its page in the Azure portal or view logs from multiple resources in Activity Log Explorer. You can also send Activity logs to Log Analytics so they can be analyzed with data collected by management solutions, agents on virtual machines, and other 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66054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37353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359113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004440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5/5/2018 10:04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3011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169220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564778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5/5/2018 10:04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4143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47499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2345167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39</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6034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t>
            </a:r>
            <a:r>
              <a:rPr lang="en-US" b="1" u="sng" dirty="0"/>
              <a:t>A LOT </a:t>
            </a:r>
            <a:r>
              <a:rPr lang="en-US" dirty="0"/>
              <a:t>to cover so, please jot down your questions and hold them to the end. </a:t>
            </a:r>
          </a:p>
          <a:p>
            <a:endParaRPr lang="en-US" dirty="0"/>
          </a:p>
          <a:p>
            <a:r>
              <a:rPr lang="en-US" dirty="0"/>
              <a:t>https://www.microsoft.com/en-us/learning/exam-70-535.aspx</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40</a:t>
            </a:fld>
            <a:endParaRPr lang="en-US" dirty="0"/>
          </a:p>
        </p:txBody>
      </p:sp>
    </p:spTree>
    <p:extLst>
      <p:ext uri="{BB962C8B-B14F-4D97-AF65-F5344CB8AC3E}">
        <p14:creationId xmlns:p14="http://schemas.microsoft.com/office/powerpoint/2010/main" val="41830813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defTabSz="914400">
              <a:defRPr/>
            </a:pPr>
            <a:fld id="{22905B9C-091B-4B4E-9A03-6DA6B043223D}" type="slidenum">
              <a:rPr lang="en-US" smtClean="0">
                <a:solidFill>
                  <a:prstClr val="black"/>
                </a:solidFill>
              </a:rPr>
              <a:pPr defTabSz="914400">
                <a:defRPr/>
              </a:pPr>
              <a:t>41</a:t>
            </a:fld>
            <a:endParaRPr lang="en-US">
              <a:solidFill>
                <a:prstClr val="black"/>
              </a:solidFill>
            </a:endParaRPr>
          </a:p>
        </p:txBody>
      </p:sp>
    </p:spTree>
    <p:extLst>
      <p:ext uri="{BB962C8B-B14F-4D97-AF65-F5344CB8AC3E}">
        <p14:creationId xmlns:p14="http://schemas.microsoft.com/office/powerpoint/2010/main" val="262725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http://www.gartner.com/webinar/3139617/player?commId=175277&amp;channelId=5500&amp;srcId=1-2973089105 </a:t>
            </a:r>
          </a:p>
        </p:txBody>
      </p:sp>
      <p:sp>
        <p:nvSpPr>
          <p:cNvPr id="4" name="Slide Number Placeholder 3"/>
          <p:cNvSpPr>
            <a:spLocks noGrp="1"/>
          </p:cNvSpPr>
          <p:nvPr>
            <p:ph type="sldNum" sz="quarter" idx="10"/>
          </p:nvPr>
        </p:nvSpPr>
        <p:spPr/>
        <p:txBody>
          <a:bodyPr/>
          <a:lstStyle/>
          <a:p>
            <a:fld id="{A7994216-F9EE-4578-8C57-39E3A4EBAE32}"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953371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Resource Explorer </a:t>
            </a: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90EC29EE-A8AD-4CE0-9C0B-116E0D4D7533}" type="datetime8">
              <a:rPr lang="en-US" smtClean="0">
                <a:solidFill>
                  <a:prstClr val="black"/>
                </a:solidFill>
                <a:latin typeface="Segoe UI" pitchFamily="34" charset="0"/>
              </a:rPr>
              <a:pPr defTabSz="932742">
                <a:defRPr/>
              </a:pPr>
              <a:t>5/5/2018 10:04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52908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5953576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45</a:t>
            </a:fld>
            <a:endParaRPr lang="en-US" dirty="0">
              <a:solidFill>
                <a:prstClr val="black"/>
              </a:solidFill>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0568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0651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656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6692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6704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4098704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2355687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3254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9587974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0F35F-DD44-4607-AEC1-49D7A4BC4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5564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4214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To provide redundancy to your application, we recommend that you group two or more virtual machines in an availability set.</a:t>
            </a:r>
            <a:endParaRPr lang="en-US" dirty="0"/>
          </a:p>
          <a:p>
            <a:pPr marL="171450" indent="-171450">
              <a:buFontTx/>
              <a:buChar char="-"/>
            </a:pPr>
            <a:r>
              <a:rPr lang="en-US" dirty="0"/>
              <a:t>Fault domain – collection of resources that may fail at the same time due to same root cause. Servers in same rack are part of same fault domain. A fault domain has a single point of failure. Place resources in separate fault domain so that they remain available in case of a failure</a:t>
            </a:r>
          </a:p>
          <a:p>
            <a:pPr marL="171450" indent="-171450">
              <a:buFontTx/>
              <a:buChar char="-"/>
            </a:pPr>
            <a:endParaRPr lang="en-US" dirty="0"/>
          </a:p>
          <a:p>
            <a:pPr marL="171450" indent="-171450">
              <a:buFontTx/>
              <a:buChar char="-"/>
            </a:pPr>
            <a:r>
              <a:rPr lang="en-US" dirty="0"/>
              <a:t>Update domain – logical collection of resources that can be updated at the same time. One update domain has updates applied at a time and may require rebooting. </a:t>
            </a:r>
            <a:r>
              <a:rPr lang="en-US" dirty="0" err="1"/>
              <a:t>Pleace</a:t>
            </a:r>
            <a:r>
              <a:rPr lang="en-US" dirty="0"/>
              <a:t> resources in separate update domains – it is automatic (</a:t>
            </a:r>
            <a:r>
              <a:rPr lang="en-US" sz="1200" b="0" i="0" kern="1200" dirty="0">
                <a:solidFill>
                  <a:schemeClr val="tx1"/>
                </a:solidFill>
                <a:effectLst/>
                <a:latin typeface="+mn-lt"/>
                <a:ea typeface="+mn-ea"/>
                <a:cs typeface="+mn-cs"/>
              </a:rPr>
              <a:t>indicate groups of virtual machines and underlying physical hardware that can be rebooted at the same time. )</a:t>
            </a:r>
            <a:endParaRPr lang="en-US" dirty="0"/>
          </a:p>
          <a:p>
            <a:pPr marL="171450" indent="-171450">
              <a:buFontTx/>
              <a:buChar char="-"/>
            </a:pPr>
            <a:r>
              <a:rPr lang="en-US" dirty="0"/>
              <a:t>One update domain has updates applied at a time</a:t>
            </a:r>
          </a:p>
          <a:p>
            <a:pPr marL="171450" indent="-171450">
              <a:buFontTx/>
              <a:buChar char="-"/>
            </a:pPr>
            <a:endParaRPr lang="en-US" dirty="0"/>
          </a:p>
          <a:p>
            <a:pPr marL="171450" indent="-171450">
              <a:buFontTx/>
              <a:buChar char="-"/>
            </a:pPr>
            <a:r>
              <a:rPr lang="en-US" dirty="0"/>
              <a:t>Availability set – can place </a:t>
            </a:r>
            <a:r>
              <a:rPr lang="en-US" dirty="0" err="1"/>
              <a:t>vm’s</a:t>
            </a:r>
            <a:r>
              <a:rPr lang="en-US" dirty="0"/>
              <a:t> in an availability set at creation or after deployment . Moving a </a:t>
            </a:r>
            <a:r>
              <a:rPr lang="en-US" dirty="0" err="1"/>
              <a:t>vm</a:t>
            </a:r>
            <a:r>
              <a:rPr lang="en-US" dirty="0"/>
              <a:t> in or out of availability set causes it to reboot</a:t>
            </a:r>
          </a:p>
          <a:p>
            <a:pPr marL="171450" indent="-171450">
              <a:buFontTx/>
              <a:buChar char="-"/>
            </a:pPr>
            <a:endParaRPr lang="en-US" dirty="0"/>
          </a:p>
          <a:p>
            <a:pPr rtl="0"/>
            <a:r>
              <a:rPr lang="en-US" b="1" dirty="0"/>
              <a:t>Fault domains</a:t>
            </a:r>
          </a:p>
          <a:p>
            <a:pPr rtl="0"/>
            <a:r>
              <a:rPr lang="en-US" dirty="0"/>
              <a:t>A fault domain is a logical group of underlying hardware that share a common power source and network switch, similar to a rack within an on-premises datacenter. As you create VMs within an availability set, the Azure platform automatically distributes your VMs across these fault domains. This approach limits the impact of potential physical hardware failures, network outages, or power interruptions.+ </a:t>
            </a:r>
          </a:p>
          <a:p>
            <a:pPr rtl="0"/>
            <a:r>
              <a:rPr lang="en-US" b="1" dirty="0"/>
              <a:t>Update domains</a:t>
            </a:r>
          </a:p>
          <a:p>
            <a:pPr rtl="0"/>
            <a:r>
              <a:rPr lang="en-US" dirty="0"/>
              <a:t>An update domain is a logical group of underlying hardware that can undergo maintenance or be rebooted at the same time. As you create VMs within an availability set, the Azure platform automatically distributes your VMs across these update domains. This approach ensures that at least one instance of your application always remains running as the Azure platform undergoes periodic maintenance. The order of update domains being rebooted may not proceed sequentially during planned maintenance, but only one update domain is rebooted at a time.+ </a:t>
            </a:r>
          </a:p>
          <a:p>
            <a:pPr rtl="0"/>
            <a:r>
              <a:rPr lang="en-US" b="1" dirty="0"/>
              <a:t>Managed Disk fault domains</a:t>
            </a:r>
          </a:p>
          <a:p>
            <a:pPr rtl="0"/>
            <a:r>
              <a:rPr lang="en-US" dirty="0"/>
              <a:t>For VMs using </a:t>
            </a:r>
            <a:r>
              <a:rPr lang="en-US" dirty="0">
                <a:hlinkClick r:id="rId3"/>
              </a:rPr>
              <a:t>Azure Managed Disks</a:t>
            </a:r>
            <a:r>
              <a:rPr lang="en-US" dirty="0"/>
              <a:t>, VMs are aligned with managed disk fault domains when using a managed availability set. This alignment ensures that all the managed disks attached to a VM are within the same managed disk fault domain. Only VMs with managed disks can be created in a managed availability set. The number of managed disk fault domains varies by region - either two or three managed disk fault domains per region. You can read more about these managed disk fault domains for </a:t>
            </a:r>
            <a:r>
              <a:rPr lang="en-US" dirty="0">
                <a:hlinkClick r:id="rId4"/>
              </a:rPr>
              <a:t>Linux VMs</a:t>
            </a:r>
            <a:r>
              <a:rPr lang="en-US" dirty="0"/>
              <a:t> or </a:t>
            </a:r>
            <a:r>
              <a:rPr lang="en-US" dirty="0">
                <a:hlinkClick r:id="rId4"/>
              </a:rPr>
              <a:t>Windows VMs</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r>
              <a:rPr lang="en-US" sz="1200" dirty="0">
                <a:hlinkClick r:id="rId5"/>
              </a:rPr>
              <a:t>https://docs.microsoft.com/en-us/azure/virtual-machines/windows/manage-availability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290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Segoe UI" pitchFamily="34" charset="0"/>
              <a:ea typeface="+mn-ea"/>
              <a:cs typeface="Arial" charset="0"/>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800" b="1"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5/8/2018 12:02 AM</a:t>
            </a:fld>
            <a:endParaRPr kumimoji="0" lang="en-US" altLang="en-US" sz="1800" b="1"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Arial"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800" b="1"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800" b="1"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Arial" charset="0"/>
            </a:endParaRPr>
          </a:p>
        </p:txBody>
      </p:sp>
    </p:spTree>
    <p:extLst>
      <p:ext uri="{BB962C8B-B14F-4D97-AF65-F5344CB8AC3E}">
        <p14:creationId xmlns:p14="http://schemas.microsoft.com/office/powerpoint/2010/main" val="5544354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charset="0"/>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charset="0"/>
            </a:endParaRPr>
          </a:p>
        </p:txBody>
      </p:sp>
    </p:spTree>
    <p:extLst>
      <p:ext uri="{BB962C8B-B14F-4D97-AF65-F5344CB8AC3E}">
        <p14:creationId xmlns:p14="http://schemas.microsoft.com/office/powerpoint/2010/main" val="12846548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5/8/2018 12:04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58</a:t>
            </a:fld>
            <a:endParaRPr lang="en-US" altLang="en-US" sz="1800" kern="0">
              <a:solidFill>
                <a:sysClr val="windowText" lastClr="000000"/>
              </a:solidFill>
            </a:endParaRPr>
          </a:p>
        </p:txBody>
      </p:sp>
    </p:spTree>
    <p:extLst>
      <p:ext uri="{BB962C8B-B14F-4D97-AF65-F5344CB8AC3E}">
        <p14:creationId xmlns:p14="http://schemas.microsoft.com/office/powerpoint/2010/main" val="2832285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689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60</a:t>
            </a:fld>
            <a:endParaRPr lang="en-US"/>
          </a:p>
        </p:txBody>
      </p:sp>
    </p:spTree>
    <p:extLst>
      <p:ext uri="{BB962C8B-B14F-4D97-AF65-F5344CB8AC3E}">
        <p14:creationId xmlns:p14="http://schemas.microsoft.com/office/powerpoint/2010/main" val="20104200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61</a:t>
            </a:fld>
            <a:endParaRPr lang="en-US"/>
          </a:p>
        </p:txBody>
      </p:sp>
    </p:spTree>
    <p:extLst>
      <p:ext uri="{BB962C8B-B14F-4D97-AF65-F5344CB8AC3E}">
        <p14:creationId xmlns:p14="http://schemas.microsoft.com/office/powerpoint/2010/main" val="18958202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29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5/5/2018 10:04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568101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726461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5075852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813559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231386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7271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1945311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1027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5038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1733044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400" b="0" i="0" u="none" strike="noStrike" kern="1200" cap="none" spc="0" normalizeH="0" baseline="0" noProof="0" dirty="0">
                <a:ln>
                  <a:noFill/>
                </a:ln>
                <a:solidFill>
                  <a:srgbClr val="000000"/>
                </a:solidFill>
                <a:effectLst/>
                <a:uLnTx/>
                <a:uFillTx/>
                <a:latin typeface="Calibri" panose="020F0502020204030204"/>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702145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678870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657799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C21525-FA02-4EFB-9D77-E9C6E69B643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792772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emf"/><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6.xml"/><Relationship Id="rId5" Type="http://schemas.openxmlformats.org/officeDocument/2006/relationships/image" Target="../media/image33.png"/><Relationship Id="rId4" Type="http://schemas.microsoft.com/office/2007/relationships/hdphoto" Target="../media/hdphoto1.wdp"/></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5.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8480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702047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13529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6904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0511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8689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17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50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82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4342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61440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defTabSz="457200"/>
            <a:fld id="{C764DE79-268F-4C1A-8933-263129D2AF90}" type="datetimeFigureOut">
              <a:rPr lang="en-US" dirty="0">
                <a:solidFill>
                  <a:srgbClr val="505050"/>
                </a:solidFill>
              </a:rPr>
              <a:pPr defTabSz="457200"/>
              <a:t>5/5/2018</a:t>
            </a:fld>
            <a:endParaRPr lang="en-US" dirty="0">
              <a:solidFill>
                <a:srgbClr val="505050"/>
              </a:solidFill>
            </a:endParaRPr>
          </a:p>
        </p:txBody>
      </p:sp>
      <p:sp>
        <p:nvSpPr>
          <p:cNvPr id="5" name="Footer Placeholder 4"/>
          <p:cNvSpPr>
            <a:spLocks noGrp="1"/>
          </p:cNvSpPr>
          <p:nvPr>
            <p:ph type="ftr" sz="quarter" idx="11"/>
          </p:nvPr>
        </p:nvSpPr>
        <p:spPr/>
        <p:txBody>
          <a:bodyPr/>
          <a:lstStyle/>
          <a:p>
            <a:pPr defTabSz="457200"/>
            <a:endParaRPr lang="en-US" dirty="0">
              <a:solidFill>
                <a:srgbClr val="505050"/>
              </a:solidFill>
            </a:endParaRPr>
          </a:p>
        </p:txBody>
      </p:sp>
      <p:sp>
        <p:nvSpPr>
          <p:cNvPr id="6" name="Slide Number Placeholder 5"/>
          <p:cNvSpPr>
            <a:spLocks noGrp="1"/>
          </p:cNvSpPr>
          <p:nvPr>
            <p:ph type="sldNum" sz="quarter" idx="12"/>
          </p:nvPr>
        </p:nvSpPr>
        <p:spPr/>
        <p:txBody>
          <a:bodyPr/>
          <a:lstStyle/>
          <a:p>
            <a:pPr defTabSz="457200"/>
            <a:fld id="{48F63A3B-78C7-47BE-AE5E-E10140E04643}" type="slidenum">
              <a:rPr lang="en-US" dirty="0">
                <a:solidFill>
                  <a:srgbClr val="505050"/>
                </a:solidFill>
              </a:rPr>
              <a:pPr defTabSz="457200"/>
              <a:t>‹#›</a:t>
            </a:fld>
            <a:endParaRPr lang="en-US" dirty="0">
              <a:solidFill>
                <a:srgbClr val="505050"/>
              </a:solidFill>
            </a:endParaRPr>
          </a:p>
        </p:txBody>
      </p:sp>
    </p:spTree>
    <p:extLst>
      <p:ext uri="{BB962C8B-B14F-4D97-AF65-F5344CB8AC3E}">
        <p14:creationId xmlns:p14="http://schemas.microsoft.com/office/powerpoint/2010/main" val="3876255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91235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1211342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94919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679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74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471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3241049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2774688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5338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9896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49832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1652581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0034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9561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49050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55790852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4211951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328034383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298552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1357466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fontAlgn="base">
              <a:spcBef>
                <a:spcPct val="0"/>
              </a:spcBef>
              <a:spcAft>
                <a:spcPct val="0"/>
              </a:spcAft>
            </a:pPr>
            <a:r>
              <a:rPr lang="en-US" sz="4050" b="1" dirty="0">
                <a:solidFill>
                  <a:srgbClr val="000000"/>
                </a:solidFill>
                <a:cs typeface="Arial" charset="0"/>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134267625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0253393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350723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974610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4671400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6" y="117610"/>
            <a:ext cx="1903085"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pPr fontAlgn="base">
              <a:spcBef>
                <a:spcPct val="0"/>
              </a:spcBef>
              <a:spcAft>
                <a:spcPct val="0"/>
              </a:spcAft>
            </a:pPr>
            <a:r>
              <a:rPr lang="en-US" sz="1400" b="1" dirty="0">
                <a:solidFill>
                  <a:srgbClr val="000000"/>
                </a:solidFill>
                <a:cs typeface="Arial" charset="0"/>
              </a:rPr>
              <a:t>#</a:t>
            </a:r>
            <a:r>
              <a:rPr lang="en-US" sz="1400" b="1" dirty="0" err="1">
                <a:solidFill>
                  <a:srgbClr val="000000"/>
                </a:solidFill>
                <a:cs typeface="Arial" charset="0"/>
              </a:rPr>
              <a:t>AzureArch</a:t>
            </a:r>
            <a:r>
              <a:rPr lang="en-US" sz="1400" b="1" dirty="0">
                <a:solidFill>
                  <a:srgbClr val="000000"/>
                </a:solidFill>
                <a:cs typeface="Arial" charset="0"/>
              </a:rPr>
              <a:t>  @</a:t>
            </a:r>
            <a:r>
              <a:rPr lang="en-US" sz="1400" b="1" dirty="0" err="1">
                <a:solidFill>
                  <a:srgbClr val="000000"/>
                </a:solidFill>
                <a:cs typeface="Arial" charset="0"/>
              </a:rPr>
              <a:t>stilldrey</a:t>
            </a:r>
            <a:endParaRPr lang="en-US" sz="1400" b="1" dirty="0">
              <a:solidFill>
                <a:srgbClr val="000000"/>
              </a:solidFill>
              <a:cs typeface="Arial" charset="0"/>
            </a:endParaRPr>
          </a:p>
        </p:txBody>
      </p:sp>
    </p:spTree>
    <p:extLst>
      <p:ext uri="{BB962C8B-B14F-4D97-AF65-F5344CB8AC3E}">
        <p14:creationId xmlns:p14="http://schemas.microsoft.com/office/powerpoint/2010/main" val="42405007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314784" cy="715581"/>
          </a:xfrm>
          <a:prstGeom prst="rect">
            <a:avLst/>
          </a:prstGeom>
        </p:spPr>
        <p:txBody>
          <a:bodyPr wrap="none">
            <a:spAutoFit/>
          </a:bodyPr>
          <a:lstStyle/>
          <a:p>
            <a:pPr fontAlgn="base">
              <a:spcBef>
                <a:spcPct val="0"/>
              </a:spcBef>
              <a:spcAft>
                <a:spcPct val="0"/>
              </a:spcAft>
            </a:pPr>
            <a:r>
              <a:rPr lang="en-US" sz="4050" b="1" dirty="0">
                <a:solidFill>
                  <a:srgbClr val="00B0F0"/>
                </a:solidFill>
                <a:cs typeface="Arial" charset="0"/>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39773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b="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01265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04782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816262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fontAlgn="base">
              <a:spcBef>
                <a:spcPct val="0"/>
              </a:spcBef>
              <a:spcAft>
                <a:spcPct val="0"/>
              </a:spcAft>
              <a:defRPr/>
            </a:pPr>
            <a:r>
              <a:rPr lang="en-US" sz="1050" b="1" dirty="0">
                <a:solidFill>
                  <a:srgbClr val="000000">
                    <a:lumMod val="95000"/>
                    <a:lumOff val="5000"/>
                  </a:srgbClr>
                </a:solidFill>
                <a:latin typeface="Segoe UI Light"/>
                <a:cs typeface="Arial" charset="0"/>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b="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3305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54921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5224238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540690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750732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493883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algn="ctr" eaLnBrk="0" fontAlgn="base" hangingPunct="0">
              <a:spcBef>
                <a:spcPct val="0"/>
              </a:spcBef>
              <a:spcAft>
                <a:spcPct val="0"/>
              </a:spcAft>
            </a:pPr>
            <a:endParaRPr lang="en-US" sz="1800" b="1">
              <a:solidFill>
                <a:srgbClr val="000000"/>
              </a:solidFill>
              <a:cs typeface="Arial"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2705678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0894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8443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33297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fontAlgn="base">
              <a:spcBef>
                <a:spcPct val="0"/>
              </a:spcBef>
              <a:spcAft>
                <a:spcPct val="0"/>
              </a:spcAft>
            </a:pPr>
            <a:fld id="{368406B1-5395-4EAD-BD16-C032EA563FF8}" type="datetimeFigureOut">
              <a:rPr lang="en-US" b="1">
                <a:solidFill>
                  <a:srgbClr val="000000"/>
                </a:solidFill>
                <a:cs typeface="Arial" charset="0"/>
              </a:rPr>
              <a:pPr fontAlgn="base">
                <a:spcBef>
                  <a:spcPct val="0"/>
                </a:spcBef>
                <a:spcAft>
                  <a:spcPct val="0"/>
                </a:spcAft>
              </a:pPr>
              <a:t>5/5/2018</a:t>
            </a:fld>
            <a:endParaRPr lang="en-US" b="1" dirty="0">
              <a:solidFill>
                <a:srgbClr val="000000"/>
              </a:solidFill>
              <a:cs typeface="Arial" charset="0"/>
            </a:endParaRPr>
          </a:p>
        </p:txBody>
      </p:sp>
      <p:sp>
        <p:nvSpPr>
          <p:cNvPr id="5" name="Footer Placeholder 4"/>
          <p:cNvSpPr>
            <a:spLocks noGrp="1"/>
          </p:cNvSpPr>
          <p:nvPr>
            <p:ph type="ftr" sz="quarter" idx="11"/>
          </p:nvPr>
        </p:nvSpPr>
        <p:spPr/>
        <p:txBody>
          <a:bodyPr/>
          <a:lstStyle/>
          <a:p>
            <a:pPr fontAlgn="base">
              <a:spcBef>
                <a:spcPct val="0"/>
              </a:spcBef>
              <a:spcAft>
                <a:spcPct val="0"/>
              </a:spcAft>
            </a:pPr>
            <a:endParaRPr lang="en-US" b="1" dirty="0">
              <a:solidFill>
                <a:srgbClr val="000000"/>
              </a:solidFill>
              <a:cs typeface="Arial" charset="0"/>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2AD9E620-94DA-46AD-A290-2756EFB5EED5}" type="slidenum">
              <a:rPr lang="en-US" b="1">
                <a:solidFill>
                  <a:srgbClr val="000000"/>
                </a:solidFill>
                <a:cs typeface="Arial" charset="0"/>
              </a:rPr>
              <a:pPr fontAlgn="base">
                <a:spcBef>
                  <a:spcPct val="0"/>
                </a:spcBef>
                <a:spcAft>
                  <a:spcPct val="0"/>
                </a:spcAft>
              </a:pPr>
              <a:t>‹#›</a:t>
            </a:fld>
            <a:endParaRPr lang="en-US" b="1" dirty="0">
              <a:solidFill>
                <a:srgbClr val="000000"/>
              </a:solidFill>
              <a:cs typeface="Arial" charset="0"/>
            </a:endParaRPr>
          </a:p>
        </p:txBody>
      </p:sp>
    </p:spTree>
    <p:extLst>
      <p:ext uri="{BB962C8B-B14F-4D97-AF65-F5344CB8AC3E}">
        <p14:creationId xmlns:p14="http://schemas.microsoft.com/office/powerpoint/2010/main" val="393832400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base">
              <a:spcBef>
                <a:spcPct val="0"/>
              </a:spcBef>
              <a:spcAft>
                <a:spcPct val="0"/>
              </a:spcAft>
            </a:pPr>
            <a:fld id="{A503EBAF-BB52-4FEC-9EE9-8BBEE62A6D43}" type="datetimeFigureOut">
              <a:rPr lang="de-DE" b="1">
                <a:solidFill>
                  <a:prstClr val="black">
                    <a:tint val="75000"/>
                  </a:prstClr>
                </a:solidFill>
                <a:cs typeface="Arial" charset="0"/>
              </a:rPr>
              <a:pPr fontAlgn="base">
                <a:spcBef>
                  <a:spcPct val="0"/>
                </a:spcBef>
                <a:spcAft>
                  <a:spcPct val="0"/>
                </a:spcAft>
              </a:pPr>
              <a:t>05.05.2018</a:t>
            </a:fld>
            <a:endParaRPr lang="de-DE" b="1">
              <a:solidFill>
                <a:prstClr val="black">
                  <a:tint val="75000"/>
                </a:prstClr>
              </a:solidFill>
              <a:cs typeface="Arial" charset="0"/>
            </a:endParaRPr>
          </a:p>
        </p:txBody>
      </p:sp>
      <p:sp>
        <p:nvSpPr>
          <p:cNvPr id="3" name="Footer Placeholder 2"/>
          <p:cNvSpPr>
            <a:spLocks noGrp="1"/>
          </p:cNvSpPr>
          <p:nvPr>
            <p:ph type="ftr" sz="quarter" idx="11"/>
          </p:nvPr>
        </p:nvSpPr>
        <p:spPr/>
        <p:txBody>
          <a:bodyPr/>
          <a:lstStyle/>
          <a:p>
            <a:pPr fontAlgn="base">
              <a:spcBef>
                <a:spcPct val="0"/>
              </a:spcBef>
              <a:spcAft>
                <a:spcPct val="0"/>
              </a:spcAft>
            </a:pPr>
            <a:endParaRPr lang="de-DE" b="1">
              <a:solidFill>
                <a:prstClr val="black">
                  <a:tint val="75000"/>
                </a:prstClr>
              </a:solidFill>
              <a:cs typeface="Arial" charset="0"/>
            </a:endParaRPr>
          </a:p>
        </p:txBody>
      </p:sp>
      <p:sp>
        <p:nvSpPr>
          <p:cNvPr id="4" name="Slide Number Placeholder 3"/>
          <p:cNvSpPr>
            <a:spLocks noGrp="1"/>
          </p:cNvSpPr>
          <p:nvPr>
            <p:ph type="sldNum" sz="quarter" idx="12"/>
          </p:nvPr>
        </p:nvSpPr>
        <p:spPr/>
        <p:txBody>
          <a:bodyPr/>
          <a:lstStyle/>
          <a:p>
            <a:pPr fontAlgn="base">
              <a:spcBef>
                <a:spcPct val="0"/>
              </a:spcBef>
              <a:spcAft>
                <a:spcPct val="0"/>
              </a:spcAft>
            </a:pPr>
            <a:fld id="{78737CF5-2D32-48D6-9100-749DEC1D6F62}" type="slidenum">
              <a:rPr lang="de-DE" b="1">
                <a:solidFill>
                  <a:prstClr val="black">
                    <a:tint val="75000"/>
                  </a:prstClr>
                </a:solidFill>
                <a:cs typeface="Arial" charset="0"/>
              </a:rPr>
              <a:pPr fontAlgn="base">
                <a:spcBef>
                  <a:spcPct val="0"/>
                </a:spcBef>
                <a:spcAft>
                  <a:spcPct val="0"/>
                </a:spcAft>
              </a:pPr>
              <a:t>‹#›</a:t>
            </a:fld>
            <a:endParaRPr lang="de-DE" b="1">
              <a:solidFill>
                <a:prstClr val="black">
                  <a:tint val="75000"/>
                </a:prstClr>
              </a:solidFill>
              <a:cs typeface="Arial" charset="0"/>
            </a:endParaRPr>
          </a:p>
        </p:txBody>
      </p:sp>
    </p:spTree>
    <p:extLst>
      <p:ext uri="{BB962C8B-B14F-4D97-AF65-F5344CB8AC3E}">
        <p14:creationId xmlns:p14="http://schemas.microsoft.com/office/powerpoint/2010/main" val="15907467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14809306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1463822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009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731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fontAlgn="base">
              <a:spcBef>
                <a:spcPct val="0"/>
              </a:spcBef>
              <a:spcAft>
                <a:spcPct val="0"/>
              </a:spcAft>
            </a:pPr>
            <a:fld id="{322112DF-AEA9-46D0-9198-E39315499B29}" type="datetimeFigureOut">
              <a:rPr lang="en-US" b="1">
                <a:solidFill>
                  <a:srgbClr val="000000"/>
                </a:solidFill>
                <a:cs typeface="Arial" charset="0"/>
              </a:rPr>
              <a:pPr fontAlgn="base">
                <a:spcBef>
                  <a:spcPct val="0"/>
                </a:spcBef>
                <a:spcAft>
                  <a:spcPct val="0"/>
                </a:spcAft>
              </a:pPr>
              <a:t>5/5/2018</a:t>
            </a:fld>
            <a:endParaRPr lang="en-US" b="1">
              <a:solidFill>
                <a:srgbClr val="000000"/>
              </a:solidFill>
              <a:cs typeface="Arial" charset="0"/>
            </a:endParaRPr>
          </a:p>
        </p:txBody>
      </p:sp>
      <p:sp>
        <p:nvSpPr>
          <p:cNvPr id="4" name="Footer Placeholder 3"/>
          <p:cNvSpPr>
            <a:spLocks noGrp="1"/>
          </p:cNvSpPr>
          <p:nvPr>
            <p:ph type="ftr" sz="quarter" idx="11"/>
          </p:nvPr>
        </p:nvSpPr>
        <p:spPr/>
        <p:txBody>
          <a:bodyPr/>
          <a:lstStyle/>
          <a:p>
            <a:pPr fontAlgn="base">
              <a:spcBef>
                <a:spcPct val="0"/>
              </a:spcBef>
              <a:spcAft>
                <a:spcPct val="0"/>
              </a:spcAft>
            </a:pPr>
            <a:endParaRPr lang="en-US" b="1">
              <a:solidFill>
                <a:srgbClr val="000000"/>
              </a:solidFill>
              <a:cs typeface="Arial" charset="0"/>
            </a:endParaRPr>
          </a:p>
        </p:txBody>
      </p:sp>
      <p:sp>
        <p:nvSpPr>
          <p:cNvPr id="5" name="Slide Number Placeholder 4"/>
          <p:cNvSpPr>
            <a:spLocks noGrp="1"/>
          </p:cNvSpPr>
          <p:nvPr>
            <p:ph type="sldNum" sz="quarter" idx="12"/>
          </p:nvPr>
        </p:nvSpPr>
        <p:spPr/>
        <p:txBody>
          <a:bodyPr/>
          <a:lstStyle/>
          <a:p>
            <a:pPr fontAlgn="base">
              <a:spcBef>
                <a:spcPct val="0"/>
              </a:spcBef>
              <a:spcAft>
                <a:spcPct val="0"/>
              </a:spcAft>
            </a:pPr>
            <a:fld id="{60D522F0-6F43-4B7F-AE6B-C53CF5A2C6DA}" type="slidenum">
              <a:rPr lang="en-US" b="1">
                <a:solidFill>
                  <a:srgbClr val="000000"/>
                </a:solidFill>
                <a:cs typeface="Arial" charset="0"/>
              </a:rPr>
              <a:pPr fontAlgn="base">
                <a:spcBef>
                  <a:spcPct val="0"/>
                </a:spcBef>
                <a:spcAft>
                  <a:spcPct val="0"/>
                </a:spcAft>
              </a:pPr>
              <a:t>‹#›</a:t>
            </a:fld>
            <a:endParaRPr lang="en-US" b="1">
              <a:solidFill>
                <a:srgbClr val="000000"/>
              </a:solidFill>
              <a:cs typeface="Arial" charset="0"/>
            </a:endParaRPr>
          </a:p>
        </p:txBody>
      </p:sp>
    </p:spTree>
    <p:extLst>
      <p:ext uri="{BB962C8B-B14F-4D97-AF65-F5344CB8AC3E}">
        <p14:creationId xmlns:p14="http://schemas.microsoft.com/office/powerpoint/2010/main" val="207421056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736890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04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pPr fontAlgn="base">
              <a:spcBef>
                <a:spcPct val="0"/>
              </a:spcBef>
              <a:spcAft>
                <a:spcPct val="0"/>
              </a:spcAft>
            </a:pPr>
            <a:fld id="{FD5DACB9-5D84-4CE7-9B4B-05AD977395C1}" type="datetimeFigureOut">
              <a:rPr lang="en-US" b="1">
                <a:solidFill>
                  <a:prstClr val="black">
                    <a:tint val="75000"/>
                  </a:prstClr>
                </a:solidFill>
                <a:cs typeface="Arial" charset="0"/>
              </a:rPr>
              <a:pPr fontAlgn="base">
                <a:spcBef>
                  <a:spcPct val="0"/>
                </a:spcBef>
                <a:spcAft>
                  <a:spcPct val="0"/>
                </a:spcAft>
              </a:pPr>
              <a:t>5/5/2018</a:t>
            </a:fld>
            <a:endParaRPr lang="en-US" b="1">
              <a:solidFill>
                <a:prstClr val="black">
                  <a:tint val="75000"/>
                </a:prstClr>
              </a:solidFill>
              <a:cs typeface="Arial" charset="0"/>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pPr fontAlgn="base">
              <a:spcBef>
                <a:spcPct val="0"/>
              </a:spcBef>
              <a:spcAft>
                <a:spcPct val="0"/>
              </a:spcAft>
            </a:pPr>
            <a:endParaRPr lang="en-US" b="1">
              <a:solidFill>
                <a:prstClr val="black">
                  <a:tint val="75000"/>
                </a:prstClr>
              </a:solidFill>
              <a:cs typeface="Arial" charset="0"/>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pPr fontAlgn="base">
              <a:spcBef>
                <a:spcPct val="0"/>
              </a:spcBef>
              <a:spcAft>
                <a:spcPct val="0"/>
              </a:spcAft>
            </a:pPr>
            <a:fld id="{CCEEC192-A182-4281-BB3C-80D5823A9BAE}" type="slidenum">
              <a:rPr lang="en-US" b="1">
                <a:solidFill>
                  <a:prstClr val="black">
                    <a:tint val="75000"/>
                  </a:prstClr>
                </a:solidFill>
                <a:cs typeface="Arial" charset="0"/>
              </a:rPr>
              <a:pPr fontAlgn="base">
                <a:spcBef>
                  <a:spcPct val="0"/>
                </a:spcBef>
                <a:spcAft>
                  <a:spcPct val="0"/>
                </a:spcAft>
              </a:pPr>
              <a:t>‹#›</a:t>
            </a:fld>
            <a:endParaRPr lang="en-US" b="1">
              <a:solidFill>
                <a:prstClr val="black">
                  <a:tint val="75000"/>
                </a:prstClr>
              </a:solidFill>
              <a:cs typeface="Arial" charset="0"/>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770246646"/>
      </p:ext>
    </p:extLst>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568612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253020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778502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6066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245738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138708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490430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939981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16354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469650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6685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080248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98771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761715"/>
          </a:xfrm>
        </p:spPr>
        <p:txBody>
          <a:bodyPr/>
          <a:lstStyle/>
          <a:p>
            <a:r>
              <a:rPr lang="en-US"/>
              <a:t>Click to edit Master title style</a:t>
            </a:r>
          </a:p>
        </p:txBody>
      </p:sp>
    </p:spTree>
    <p:extLst>
      <p:ext uri="{BB962C8B-B14F-4D97-AF65-F5344CB8AC3E}">
        <p14:creationId xmlns:p14="http://schemas.microsoft.com/office/powerpoint/2010/main" val="327431172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dirty="0"/>
              <a:t>Section title</a:t>
            </a:r>
          </a:p>
        </p:txBody>
      </p:sp>
      <p:sp>
        <p:nvSpPr>
          <p:cNvPr id="3" name="Footer Placeholder 7"/>
          <p:cNvSpPr>
            <a:spLocks noGrp="1"/>
          </p:cNvSpPr>
          <p:nvPr>
            <p:ph type="ftr" sz="quarter" idx="3"/>
          </p:nvPr>
        </p:nvSpPr>
        <p:spPr>
          <a:xfrm>
            <a:off x="269303" y="6356803"/>
            <a:ext cx="3859607" cy="364224"/>
          </a:xfrm>
          <a:prstGeom prst="rect">
            <a:avLst/>
          </a:prstGeom>
        </p:spPr>
        <p:txBody>
          <a:bodyPr vert="horz" lIns="91440" tIns="45720" rIns="91440" bIns="45720" rtlCol="0" anchor="ctr"/>
          <a:lstStyle>
            <a:lvl1pPr algn="l">
              <a:defRPr sz="980">
                <a:solidFill>
                  <a:schemeClr val="tx1">
                    <a:tint val="75000"/>
                  </a:schemeClr>
                </a:solidFill>
              </a:defRPr>
            </a:lvl1pPr>
          </a:lstStyle>
          <a:p>
            <a:endParaRPr lang="en-US" dirty="0">
              <a:solidFill>
                <a:srgbClr val="FFFFFF">
                  <a:tint val="75000"/>
                </a:srgbClr>
              </a:solidFill>
            </a:endParaRPr>
          </a:p>
        </p:txBody>
      </p:sp>
      <p:sp>
        <p:nvSpPr>
          <p:cNvPr id="4" name="Slide Number Placeholder 8"/>
          <p:cNvSpPr>
            <a:spLocks noGrp="1"/>
          </p:cNvSpPr>
          <p:nvPr>
            <p:ph type="sldNum" sz="quarter" idx="4"/>
          </p:nvPr>
        </p:nvSpPr>
        <p:spPr>
          <a:xfrm>
            <a:off x="9143811" y="6356803"/>
            <a:ext cx="2844904" cy="364224"/>
          </a:xfrm>
          <a:prstGeom prst="rect">
            <a:avLst/>
          </a:prstGeom>
        </p:spPr>
        <p:txBody>
          <a:bodyPr vert="horz" lIns="91440" tIns="45720" rIns="91440" bIns="45720" rtlCol="0" anchor="ctr"/>
          <a:lstStyle>
            <a:lvl1pPr algn="r">
              <a:defRPr sz="980">
                <a:solidFill>
                  <a:schemeClr val="tx1">
                    <a:tint val="75000"/>
                  </a:schemeClr>
                </a:solidFill>
              </a:defRPr>
            </a:lvl1pPr>
          </a:lstStyle>
          <a:p>
            <a:fld id="{7EFC24D6-DB8F-6B44-BA5A-9BEC68C15CAA}"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13461491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8494475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181433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896005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396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3509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524478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404598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06305675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solidFill>
                  <a:prstClr val="black">
                    <a:tint val="75000"/>
                  </a:prstClr>
                </a:solidFill>
              </a:rPr>
              <a:pPr/>
              <a:t>5/5/2018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28338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solidFill>
                  <a:prstClr val="black">
                    <a:tint val="75000"/>
                  </a:prstClr>
                </a:solidFill>
              </a:rPr>
              <a:pPr/>
              <a:t>5/5/2018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608578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solidFill>
                  <a:prstClr val="black">
                    <a:tint val="75000"/>
                  </a:prstClr>
                </a:solidFill>
              </a:rPr>
              <a:pPr/>
              <a:t>5/5/2018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947208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solidFill>
                  <a:prstClr val="black">
                    <a:tint val="75000"/>
                  </a:prstClr>
                </a:solidFill>
              </a:rPr>
              <a:pPr/>
              <a:t>5/5/2018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9001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2304938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solidFill>
                  <a:prstClr val="black">
                    <a:tint val="75000"/>
                  </a:prstClr>
                </a:solidFill>
              </a:rPr>
              <a:pPr/>
              <a:t>5/5/2018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55260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solidFill>
                  <a:prstClr val="black">
                    <a:tint val="75000"/>
                  </a:prstClr>
                </a:solidFill>
              </a:rPr>
              <a:pPr/>
              <a:t>5/5/2018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819515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solidFill>
                  <a:prstClr val="black">
                    <a:tint val="75000"/>
                  </a:prstClr>
                </a:solidFill>
              </a:rPr>
              <a:pPr/>
              <a:t>5/5/2018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905432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solidFill>
                  <a:prstClr val="black">
                    <a:tint val="75000"/>
                  </a:prstClr>
                </a:solidFill>
              </a:rPr>
              <a:pPr/>
              <a:t>5/5/2018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326415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solidFill>
                  <a:prstClr val="black">
                    <a:tint val="75000"/>
                  </a:prstClr>
                </a:solidFill>
              </a:rPr>
              <a:pPr/>
              <a:t>5/5/2018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247202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solidFill>
                  <a:prstClr val="black">
                    <a:tint val="75000"/>
                  </a:prstClr>
                </a:solidFill>
              </a:rPr>
              <a:pPr/>
              <a:t>5/5/2018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181605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solidFill>
                  <a:prstClr val="black">
                    <a:tint val="75000"/>
                  </a:prstClr>
                </a:solidFill>
              </a:rPr>
              <a:pPr/>
              <a:t>5/5/2018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A63FAA-AB64-406E-890B-ED47F6FD6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985111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pPr defTabSz="914314"/>
            <a:r>
              <a:rPr lang="en-US" sz="1100">
                <a:gradFill>
                  <a:gsLst>
                    <a:gs pos="0">
                      <a:prstClr val="black"/>
                    </a:gs>
                    <a:gs pos="86000">
                      <a:prstClr val="black"/>
                    </a:gs>
                  </a:gsLst>
                  <a:lin ang="5400000" scaled="0"/>
                </a:gradFill>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302306213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409104043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069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96382333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188630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41231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09201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31188313"/>
      </p:ext>
    </p:extLst>
  </p:cSld>
  <p:clrMapOvr>
    <a:overrideClrMapping bg1="dk1" tx1="lt1" bg2="dk2" tx2="lt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43120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58283302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prstClr val="black">
                    <a:lumMod val="50000"/>
                  </a:prst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pPr defTabSz="914314"/>
              <a:endParaRPr lang="en-US" sz="1765">
                <a:solidFill>
                  <a:prstClr val="black"/>
                </a:solidFill>
              </a:endParaRPr>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2000" kern="0">
                <a:ln w="19050">
                  <a:noFill/>
                </a:ln>
                <a:solidFill>
                  <a:srgbClr val="00188F"/>
                </a:solidFill>
                <a:latin typeface="Segoe UI"/>
                <a:ea typeface="Segoe UI" pitchFamily="34" charset="0"/>
                <a:cs typeface="Segoe UI" pitchFamily="34" charset="0"/>
                <a:sym typeface="Wingdings" panose="05000000000000000000" pitchFamily="2" charset="2"/>
              </a:rPr>
              <a:t></a:t>
            </a:r>
            <a:endParaRPr lang="en-US" sz="2000" kern="0">
              <a:ln w="19050">
                <a:noFill/>
              </a:ln>
              <a:solidFill>
                <a:srgbClr val="00188F"/>
              </a:solidFill>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889111729"/>
      </p:ext>
    </p:extLst>
  </p:cSld>
  <p:clrMapOvr>
    <a:overrideClrMapping bg1="lt1" tx1="dk1" bg2="lt2" tx2="dk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840165"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79277" tIns="143422" rIns="179277" bIns="143422"/>
          <a:lstStyle>
            <a:lvl1pPr marL="0" indent="0">
              <a:buNone/>
              <a:defRPr sz="5300"/>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79277" tIns="143422" rIns="179277" bIns="143422"/>
          <a:lstStyle>
            <a:lvl1pPr marL="0" indent="0">
              <a:buNone/>
              <a:defRPr sz="5300"/>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77" tIns="143422" rIns="179277" bIns="143422" rtlCol="0">
            <a:spAutoFit/>
          </a:bodyPr>
          <a:lstStyle/>
          <a:p>
            <a:pPr algn="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79277" tIns="143422" rIns="179277" bIns="143422"/>
          <a:lstStyle>
            <a:lvl1pPr marL="0" indent="0">
              <a:buNone/>
              <a:defRPr sz="5300"/>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82353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60708" cy="627864"/>
            <a:chOff x="274638" y="4554931"/>
            <a:chExt cx="5264191" cy="640363"/>
          </a:xfrm>
        </p:grpSpPr>
        <p:sp>
          <p:nvSpPr>
            <p:cNvPr id="7" name="TextBox 6"/>
            <p:cNvSpPr txBox="1"/>
            <p:nvPr userDrawn="1"/>
          </p:nvSpPr>
          <p:spPr>
            <a:xfrm>
              <a:off x="274638" y="4554931"/>
              <a:ext cx="5264191" cy="640363"/>
            </a:xfrm>
            <a:prstGeom prst="rect">
              <a:avLst/>
            </a:prstGeom>
            <a:noFill/>
          </p:spPr>
          <p:txBody>
            <a:bodyPr wrap="none" lIns="182880" tIns="146304" rIns="182880" bIns="146304" rtlCol="0">
              <a:spAutoFit/>
            </a:bodyPr>
            <a:lstStyle/>
            <a:p>
              <a:pPr defTabSz="914367">
                <a:lnSpc>
                  <a:spcPct val="90000"/>
                </a:lnSpc>
                <a:spcAft>
                  <a:spcPts val="588"/>
                </a:spcAft>
              </a:pPr>
              <a:r>
                <a:rPr lang="en-US" sz="2400" dirty="0">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77" tIns="143422" rIns="179277" bIns="143422" rtlCol="0">
            <a:spAutoFit/>
          </a:bodyPr>
          <a:lstStyle/>
          <a:p>
            <a:pPr defTabSz="914367">
              <a:lnSpc>
                <a:spcPct val="90000"/>
              </a:lnSpc>
              <a:spcAft>
                <a:spcPts val="588"/>
              </a:spcAft>
            </a:pPr>
            <a:r>
              <a:rPr lang="en-US" sz="5300" dirty="0">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982286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3422" tIns="89639" rIns="143422" bIns="89639" anchor="t" anchorCtr="0"/>
          <a:lstStyle>
            <a:lvl1pPr>
              <a:defRPr sz="53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1350" tIns="107566" rIns="161350" bIns="107566">
            <a:noAutofit/>
          </a:bodyPr>
          <a:lstStyle>
            <a:lvl1pPr marL="0" indent="0">
              <a:spcBef>
                <a:spcPts val="0"/>
              </a:spcBef>
              <a:buNone/>
              <a:defRPr sz="31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1290"/>
          </a:xfrm>
        </p:spPr>
        <p:txBody>
          <a:bodyPr lIns="179277" tIns="143422" rIns="179277" bIns="143422"/>
          <a:lstStyle>
            <a:lvl1pPr marL="0" indent="0" algn="r">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69303" y="6002805"/>
            <a:ext cx="3585699" cy="561290"/>
          </a:xfrm>
        </p:spPr>
        <p:txBody>
          <a:bodyPr lIns="179277" tIns="143422" rIns="179277" bIns="143422" anchor="b"/>
          <a:lstStyle>
            <a:lvl1pPr marL="0" indent="0" algn="l">
              <a:buNone/>
              <a:defRPr sz="2000">
                <a:latin typeface="+mn-lt"/>
              </a:defRPr>
            </a:lvl1pPr>
            <a:lvl2pPr marL="336145" indent="0">
              <a:buNone/>
              <a:defRPr sz="2000"/>
            </a:lvl2pPr>
            <a:lvl3pPr marL="560241" indent="0">
              <a:buNone/>
              <a:defRPr sz="2000"/>
            </a:lvl3pPr>
            <a:lvl4pPr marL="784338" indent="0">
              <a:buNone/>
              <a:defRPr sz="2000"/>
            </a:lvl4pPr>
            <a:lvl5pPr marL="1008435"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45087" y="6170763"/>
            <a:ext cx="1993110" cy="215444"/>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400" spc="147" dirty="0">
                <a:gradFill>
                  <a:gsLst>
                    <a:gs pos="0">
                      <a:srgbClr val="FFFFFF">
                        <a:alpha val="50000"/>
                      </a:srgbClr>
                    </a:gs>
                    <a:gs pos="86000">
                      <a:srgbClr val="FFFFFF">
                        <a:alpha val="50000"/>
                      </a:srgb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1439196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8763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2776140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45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73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15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53" indent="0">
              <a:buFont typeface="Wingdings" panose="05000000000000000000" pitchFamily="2" charset="2"/>
              <a:buNone/>
              <a:defRPr sz="2400" b="0"/>
            </a:lvl2pPr>
            <a:lvl3pPr marL="441968" indent="0">
              <a:buFont typeface="Wingdings" panose="05000000000000000000" pitchFamily="2" charset="2"/>
              <a:buNone/>
              <a:tabLst/>
              <a:defRPr sz="2200" b="0"/>
            </a:lvl3pPr>
            <a:lvl4pPr marL="639608" indent="0">
              <a:buFont typeface="Wingdings" panose="05000000000000000000" pitchFamily="2" charset="2"/>
              <a:buNone/>
              <a:defRPr sz="2200" b="0"/>
            </a:lvl4pPr>
            <a:lvl5pPr marL="83725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17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00" b="0">
                <a:latin typeface="+mn-lt"/>
              </a:defRPr>
            </a:lvl1pPr>
            <a:lvl2pPr marL="418625" indent="-168072">
              <a:buFont typeface="Wingdings" panose="05000000000000000000" pitchFamily="2" charset="2"/>
              <a:buChar char=""/>
              <a:defRPr sz="2400" b="0"/>
            </a:lvl2pPr>
            <a:lvl3pPr marL="627160" indent="-185191">
              <a:buFont typeface="Wingdings" panose="05000000000000000000" pitchFamily="2" charset="2"/>
              <a:buChar char=""/>
              <a:tabLst/>
              <a:defRPr sz="2200" b="0"/>
            </a:lvl3pPr>
            <a:lvl4pPr marL="812350" indent="-172742">
              <a:buFont typeface="Wingdings" panose="05000000000000000000" pitchFamily="2" charset="2"/>
              <a:buChar char=""/>
              <a:defRPr sz="2200" b="0"/>
            </a:lvl4pPr>
            <a:lvl5pPr marL="1003766" indent="-166517">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44725"/>
          </a:xfrm>
        </p:spPr>
        <p:txBody>
          <a:bodyPr wrap="square">
            <a:spAutoFit/>
          </a:bodyPr>
          <a:lstStyle>
            <a:lvl1pPr marL="281677" indent="-281677">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400"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200"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858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484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89639" bIns="89639" anchor="t" anchorCtr="0">
            <a:spAutoFit/>
          </a:bodyPr>
          <a:lstStyle>
            <a:lvl1pPr>
              <a:defRPr sz="710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79277" tIns="143422" rIns="179277" bIns="143422">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4104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89639" bIns="8963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9068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585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89639" bIns="89639" anchor="t" anchorCtr="0">
            <a:spAutoFit/>
          </a:bodyPr>
          <a:lstStyle>
            <a:lvl1pPr>
              <a:defRPr sz="7100"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074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37832"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8540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21057579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51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03325" y="6569168"/>
            <a:ext cx="338535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6123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44705" y="4914799"/>
            <a:ext cx="9102590" cy="1665406"/>
          </a:xfrm>
          <a:prstGeom prst="rect">
            <a:avLst/>
          </a:prstGeom>
          <a:noFill/>
        </p:spPr>
        <p:txBody>
          <a:bodyPr wrap="none" lIns="179277" tIns="143422" rIns="179277" bIns="143422" rtlCol="0" anchor="ctr">
            <a:spAutoFit/>
          </a:bodyPr>
          <a:lstStyle/>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rPr>
              <a:t>Microsoft Ready content is </a:t>
            </a: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defRPr/>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share this video with non-FTE personnel</a:t>
            </a:r>
            <a:endPar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algn="ctr" defTabSz="914367">
              <a:lnSpc>
                <a:spcPct val="90000"/>
              </a:lnSpc>
              <a:spcBef>
                <a:spcPts val="1176"/>
              </a:spcBef>
              <a:spcAft>
                <a:spcPts val="588"/>
              </a:spcAft>
            </a:pPr>
            <a:r>
              <a:rPr lang="en-US" sz="22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200" dirty="0">
                <a:gradFill>
                  <a:gsLst>
                    <a:gs pos="2917">
                      <a:srgbClr val="FFFFFF"/>
                    </a:gs>
                    <a:gs pos="30000">
                      <a:srgbClr val="FFFFFF"/>
                    </a:gs>
                  </a:gsLst>
                  <a:lin ang="5400000" scaled="0"/>
                </a:gradFill>
              </a:rPr>
              <a:t>post Microsoft Ready content to any blogs or external websites</a:t>
            </a:r>
          </a:p>
        </p:txBody>
      </p:sp>
    </p:spTree>
    <p:extLst>
      <p:ext uri="{BB962C8B-B14F-4D97-AF65-F5344CB8AC3E}">
        <p14:creationId xmlns:p14="http://schemas.microsoft.com/office/powerpoint/2010/main" val="25161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32360"/>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7" tIns="179277" rIns="179277" bIns="179277" numCol="1" anchor="t" anchorCtr="0" compatLnSpc="1">
            <a:prstTxWarp prst="textNoShape">
              <a:avLst/>
            </a:prstTxWarp>
            <a:spAutoFit/>
          </a:bodyPr>
          <a:lstStyle/>
          <a:p>
            <a:pPr defTabSz="913924"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2541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2394" tIns="76198" rIns="152394" bIns="76198"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06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1"/>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231901"/>
            <a:ext cx="11778205" cy="4933487"/>
          </a:xfrm>
        </p:spPr>
        <p:txBody>
          <a:bodyPr>
            <a:normAutofit/>
          </a:bodyPr>
          <a:lstStyle>
            <a:lvl1pPr marL="0" indent="0">
              <a:buFontTx/>
              <a:buNone/>
              <a:defRPr sz="3600"/>
            </a:lvl1pPr>
            <a:lvl2pPr marL="457157" indent="0">
              <a:buFontTx/>
              <a:buNone/>
              <a:defRPr sz="3200"/>
            </a:lvl2pPr>
            <a:lvl3pPr marL="914314" indent="0">
              <a:buFontTx/>
              <a:buNone/>
              <a:defRPr sz="2800"/>
            </a:lvl3pPr>
            <a:lvl4pPr marL="1371471" indent="0">
              <a:buFontTx/>
              <a:buNone/>
              <a:defRPr sz="2400"/>
            </a:lvl4pPr>
            <a:lvl5pPr marL="1828628"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09"/>
            <a:ext cx="1253869" cy="923330"/>
          </a:xfrm>
          <a:prstGeom prst="rect">
            <a:avLst/>
          </a:prstGeom>
        </p:spPr>
        <p:txBody>
          <a:bodyPr wrap="none" lIns="91432" tIns="45715" rIns="91432" bIns="45715">
            <a:spAutoFit/>
          </a:bodyPr>
          <a:lstStyle/>
          <a:p>
            <a:pPr defTabSz="914314"/>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9" y="5823048"/>
            <a:ext cx="2782277" cy="369332"/>
          </a:xfrm>
          <a:prstGeom prst="rect">
            <a:avLst/>
          </a:prstGeom>
          <a:noFill/>
        </p:spPr>
        <p:txBody>
          <a:bodyPr wrap="square" lIns="91432" tIns="45715" rIns="91432" bIns="45715" rtlCol="0">
            <a:spAutoFit/>
          </a:bodyPr>
          <a:lstStyle/>
          <a:p>
            <a:pPr defTabSz="914314"/>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9" y="6206895"/>
            <a:ext cx="11768137" cy="603708"/>
          </a:xfrm>
          <a:solidFill>
            <a:srgbClr val="FFF2CC"/>
          </a:solidFill>
        </p:spPr>
        <p:txBody>
          <a:bodyPr>
            <a:noAutofit/>
          </a:bodyPr>
          <a:lstStyle>
            <a:lvl1pPr marL="0" indent="0">
              <a:buFontTx/>
              <a:buNone/>
              <a:defRPr sz="1800" u="sng">
                <a:solidFill>
                  <a:srgbClr val="0070C0"/>
                </a:solidFill>
              </a:defRPr>
            </a:lvl1pPr>
            <a:lvl2pPr marL="457157" indent="0">
              <a:buFontTx/>
              <a:buNone/>
              <a:defRPr sz="1800" u="sng">
                <a:solidFill>
                  <a:srgbClr val="0070C0"/>
                </a:solidFill>
              </a:defRPr>
            </a:lvl2pPr>
            <a:lvl3pPr marL="914314" indent="0">
              <a:buFontTx/>
              <a:buNone/>
              <a:defRPr sz="1800" u="sng">
                <a:solidFill>
                  <a:srgbClr val="0070C0"/>
                </a:solidFill>
              </a:defRPr>
            </a:lvl3pPr>
            <a:lvl4pPr marL="1371471" indent="0">
              <a:buFontTx/>
              <a:buNone/>
              <a:defRPr sz="1800" u="sng">
                <a:solidFill>
                  <a:srgbClr val="0070C0"/>
                </a:solidFill>
              </a:defRPr>
            </a:lvl4pPr>
            <a:lvl5pPr marL="1828628"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94029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314"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09" indent="0">
              <a:buNone/>
              <a:defRPr sz="2000"/>
            </a:lvl2pPr>
            <a:lvl3pPr marL="219408" indent="0">
              <a:buNone/>
              <a:defRPr sz="2000"/>
            </a:lvl3pPr>
            <a:lvl4pPr marL="466824" indent="0">
              <a:buNone/>
              <a:defRPr sz="1800"/>
            </a:lvl4pPr>
            <a:lvl5pPr marL="725133" indent="0">
              <a:buNone/>
              <a:defRPr sz="1800"/>
            </a:lvl5pPr>
          </a:lstStyle>
          <a:p>
            <a:pPr lvl="0"/>
            <a:endParaRPr lang="en-US" dirty="0"/>
          </a:p>
        </p:txBody>
      </p:sp>
      <p:sp>
        <p:nvSpPr>
          <p:cNvPr id="5" name="Rectangle 4"/>
          <p:cNvSpPr/>
          <p:nvPr userDrawn="1"/>
        </p:nvSpPr>
        <p:spPr>
          <a:xfrm>
            <a:off x="268081" y="347873"/>
            <a:ext cx="3209533" cy="923330"/>
          </a:xfrm>
          <a:prstGeom prst="rect">
            <a:avLst/>
          </a:prstGeom>
        </p:spPr>
        <p:txBody>
          <a:bodyPr wrap="none" lIns="91432" tIns="45715" rIns="91432" bIns="45715">
            <a:spAutoFit/>
          </a:bodyPr>
          <a:lstStyle/>
          <a:p>
            <a:pPr defTabSz="914314"/>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157" indent="0">
              <a:buFontTx/>
              <a:buNone/>
              <a:defRPr sz="2000" u="sng">
                <a:solidFill>
                  <a:srgbClr val="0070C0"/>
                </a:solidFill>
              </a:defRPr>
            </a:lvl2pPr>
            <a:lvl3pPr marL="914314" indent="0">
              <a:buFontTx/>
              <a:buNone/>
              <a:defRPr sz="2000" u="sng">
                <a:solidFill>
                  <a:srgbClr val="0070C0"/>
                </a:solidFill>
              </a:defRPr>
            </a:lvl3pPr>
            <a:lvl4pPr marL="1371471" indent="0">
              <a:buFontTx/>
              <a:buNone/>
              <a:defRPr sz="2000" u="sng">
                <a:solidFill>
                  <a:srgbClr val="0070C0"/>
                </a:solidFill>
              </a:defRPr>
            </a:lvl4pPr>
            <a:lvl5pPr marL="1828628"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396548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1"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2" y="1529255"/>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3" y="1843936"/>
            <a:ext cx="11778205" cy="5123793"/>
          </a:xfrm>
        </p:spPr>
        <p:txBody>
          <a:bodyPr>
            <a:normAutofit/>
          </a:bodyPr>
          <a:lstStyle>
            <a:lvl1pPr marL="742880" indent="-742880">
              <a:buFont typeface="+mj-lt"/>
              <a:buAutoNum type="arabicParenR"/>
              <a:defRPr sz="3600"/>
            </a:lvl1pPr>
            <a:lvl2pPr marL="971459" indent="-514302">
              <a:buFont typeface="+mj-lt"/>
              <a:buAutoNum type="alphaUcPeriod"/>
              <a:defRPr sz="3200"/>
            </a:lvl2pPr>
            <a:lvl3pPr marL="1485760" indent="-571446">
              <a:buFont typeface="+mj-lt"/>
              <a:buAutoNum type="romanLcPeriod"/>
              <a:defRPr sz="2800"/>
            </a:lvl3pPr>
            <a:lvl4pPr marL="1828628" indent="-457157">
              <a:buFont typeface="+mj-lt"/>
              <a:buAutoNum type="alphaLcPeriod"/>
              <a:defRPr sz="2400"/>
            </a:lvl4pPr>
            <a:lvl5pPr marL="2285785" indent="-457157">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88693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2"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800"/>
            </a:lvl1pPr>
            <a:lvl2pPr marL="457157" indent="0">
              <a:buFont typeface="Arial" panose="020B0604020202020204" pitchFamily="34" charset="0"/>
              <a:buNone/>
              <a:defRPr sz="2400"/>
            </a:lvl2pPr>
            <a:lvl3pPr marL="914314" indent="0">
              <a:buFont typeface="Arial" panose="020B0604020202020204" pitchFamily="34" charset="0"/>
              <a:buNone/>
              <a:defRPr sz="2000"/>
            </a:lvl3pPr>
            <a:lvl4pPr marL="1371471" indent="0">
              <a:buFont typeface="Arial" panose="020B0604020202020204" pitchFamily="34" charset="0"/>
              <a:buNone/>
              <a:defRPr sz="1800"/>
            </a:lvl4pPr>
            <a:lvl5pPr marL="1828628"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401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157"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314"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471"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628"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9" y="3283774"/>
            <a:ext cx="2782277" cy="369332"/>
          </a:xfrm>
          <a:prstGeom prst="rect">
            <a:avLst/>
          </a:prstGeom>
          <a:noFill/>
        </p:spPr>
        <p:txBody>
          <a:bodyPr wrap="square" lIns="91432" tIns="45715" rIns="91432" bIns="45715" rtlCol="0">
            <a:spAutoFit/>
          </a:bodyPr>
          <a:lstStyle/>
          <a:p>
            <a:pPr defTabSz="914314"/>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069457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57625060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57" indent="0" algn="ctr">
              <a:buNone/>
              <a:defRPr sz="2000"/>
            </a:lvl2pPr>
            <a:lvl3pPr marL="914314" indent="0" algn="ctr">
              <a:buNone/>
              <a:defRPr sz="1800"/>
            </a:lvl3pPr>
            <a:lvl4pPr marL="1371471" indent="0" algn="ctr">
              <a:buNone/>
              <a:defRPr sz="1600"/>
            </a:lvl4pPr>
            <a:lvl5pPr marL="1828628" indent="0" algn="ctr">
              <a:buNone/>
              <a:defRPr sz="1600"/>
            </a:lvl5pPr>
            <a:lvl6pPr marL="2285785" indent="0" algn="ctr">
              <a:buNone/>
              <a:defRPr sz="1600"/>
            </a:lvl6pPr>
            <a:lvl7pPr marL="2742942" indent="0" algn="ctr">
              <a:buNone/>
              <a:defRPr sz="1600"/>
            </a:lvl7pPr>
            <a:lvl8pPr marL="3200099" indent="0" algn="ctr">
              <a:buNone/>
              <a:defRPr sz="1600"/>
            </a:lvl8pPr>
            <a:lvl9pPr marL="365725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8480197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5240007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57" indent="0">
              <a:buNone/>
              <a:defRPr sz="2000">
                <a:solidFill>
                  <a:schemeClr val="tx1">
                    <a:tint val="75000"/>
                  </a:schemeClr>
                </a:solidFill>
              </a:defRPr>
            </a:lvl2pPr>
            <a:lvl3pPr marL="914314" indent="0">
              <a:buNone/>
              <a:defRPr sz="1800">
                <a:solidFill>
                  <a:schemeClr val="tx1">
                    <a:tint val="75000"/>
                  </a:schemeClr>
                </a:solidFill>
              </a:defRPr>
            </a:lvl3pPr>
            <a:lvl4pPr marL="1371471" indent="0">
              <a:buNone/>
              <a:defRPr sz="1600">
                <a:solidFill>
                  <a:schemeClr val="tx1">
                    <a:tint val="75000"/>
                  </a:schemeClr>
                </a:solidFill>
              </a:defRPr>
            </a:lvl4pPr>
            <a:lvl5pPr marL="1828628" indent="0">
              <a:buNone/>
              <a:defRPr sz="1600">
                <a:solidFill>
                  <a:schemeClr val="tx1">
                    <a:tint val="75000"/>
                  </a:schemeClr>
                </a:solidFill>
              </a:defRPr>
            </a:lvl5pPr>
            <a:lvl6pPr marL="2285785" indent="0">
              <a:buNone/>
              <a:defRPr sz="1600">
                <a:solidFill>
                  <a:schemeClr val="tx1">
                    <a:tint val="75000"/>
                  </a:schemeClr>
                </a:solidFill>
              </a:defRPr>
            </a:lvl6pPr>
            <a:lvl7pPr marL="2742942" indent="0">
              <a:buNone/>
              <a:defRPr sz="1600">
                <a:solidFill>
                  <a:schemeClr val="tx1">
                    <a:tint val="75000"/>
                  </a:schemeClr>
                </a:solidFill>
              </a:defRPr>
            </a:lvl7pPr>
            <a:lvl8pPr marL="3200099" indent="0">
              <a:buNone/>
              <a:defRPr sz="1600">
                <a:solidFill>
                  <a:schemeClr val="tx1">
                    <a:tint val="75000"/>
                  </a:schemeClr>
                </a:solidFill>
              </a:defRPr>
            </a:lvl8pPr>
            <a:lvl9pPr marL="365725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3872964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39160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57" indent="0">
              <a:buNone/>
              <a:defRPr sz="2000" b="1"/>
            </a:lvl2pPr>
            <a:lvl3pPr marL="914314" indent="0">
              <a:buNone/>
              <a:defRPr sz="1800" b="1"/>
            </a:lvl3pPr>
            <a:lvl4pPr marL="1371471" indent="0">
              <a:buNone/>
              <a:defRPr sz="1600" b="1"/>
            </a:lvl4pPr>
            <a:lvl5pPr marL="1828628" indent="0">
              <a:buNone/>
              <a:defRPr sz="1600" b="1"/>
            </a:lvl5pPr>
            <a:lvl6pPr marL="2285785" indent="0">
              <a:buNone/>
              <a:defRPr sz="1600" b="1"/>
            </a:lvl6pPr>
            <a:lvl7pPr marL="2742942" indent="0">
              <a:buNone/>
              <a:defRPr sz="1600" b="1"/>
            </a:lvl7pPr>
            <a:lvl8pPr marL="3200099" indent="0">
              <a:buNone/>
              <a:defRPr sz="1600" b="1"/>
            </a:lvl8pPr>
            <a:lvl9pPr marL="3657256"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8330562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189909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9296325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6931526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57" indent="0">
              <a:buNone/>
              <a:defRPr sz="2800"/>
            </a:lvl2pPr>
            <a:lvl3pPr marL="914314" indent="0">
              <a:buNone/>
              <a:defRPr sz="2400"/>
            </a:lvl3pPr>
            <a:lvl4pPr marL="1371471" indent="0">
              <a:buNone/>
              <a:defRPr sz="2000"/>
            </a:lvl4pPr>
            <a:lvl5pPr marL="1828628" indent="0">
              <a:buNone/>
              <a:defRPr sz="2000"/>
            </a:lvl5pPr>
            <a:lvl6pPr marL="2285785" indent="0">
              <a:buNone/>
              <a:defRPr sz="2000"/>
            </a:lvl6pPr>
            <a:lvl7pPr marL="2742942" indent="0">
              <a:buNone/>
              <a:defRPr sz="2000"/>
            </a:lvl7pPr>
            <a:lvl8pPr marL="3200099" indent="0">
              <a:buNone/>
              <a:defRPr sz="2000"/>
            </a:lvl8pPr>
            <a:lvl9pPr marL="3657256" indent="0">
              <a:buNone/>
              <a:defRPr sz="2000"/>
            </a:lvl9pPr>
          </a:lstStyle>
          <a:p>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57" indent="0">
              <a:buNone/>
              <a:defRPr sz="1400"/>
            </a:lvl2pPr>
            <a:lvl3pPr marL="914314" indent="0">
              <a:buNone/>
              <a:defRPr sz="1200"/>
            </a:lvl3pPr>
            <a:lvl4pPr marL="1371471" indent="0">
              <a:buNone/>
              <a:defRPr sz="1000"/>
            </a:lvl4pPr>
            <a:lvl5pPr marL="1828628" indent="0">
              <a:buNone/>
              <a:defRPr sz="1000"/>
            </a:lvl5pPr>
            <a:lvl6pPr marL="2285785" indent="0">
              <a:buNone/>
              <a:defRPr sz="1000"/>
            </a:lvl6pPr>
            <a:lvl7pPr marL="2742942" indent="0">
              <a:buNone/>
              <a:defRPr sz="1000"/>
            </a:lvl7pPr>
            <a:lvl8pPr marL="3200099" indent="0">
              <a:buNone/>
              <a:defRPr sz="1000"/>
            </a:lvl8pPr>
            <a:lvl9pPr marL="3657256"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6852956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184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7356324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4031214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54641244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5152119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5/6/2018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7174103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5/6/2018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28906144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5/6/2018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43549544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5/6/2018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19941164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74471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2188671173"/>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595282"/>
            <a:ext cx="7054357"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349252" y="2756542"/>
            <a:ext cx="4322233"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367182" y="1689742"/>
            <a:ext cx="11460253"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28538394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05996114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154122602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7981056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82398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09014894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12192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372634" y="868681"/>
            <a:ext cx="11433116"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79864248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24409" y="-4"/>
            <a:ext cx="11781452"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348250" y="2057400"/>
            <a:ext cx="11433116"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7051064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12192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22739" y="-3"/>
            <a:ext cx="11816861"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348250" y="2061882"/>
            <a:ext cx="11433116"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3681804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410548" y="770219"/>
            <a:ext cx="11172267"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4914123" y="2110582"/>
            <a:ext cx="7054357"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211265" y="117610"/>
            <a:ext cx="1760418"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8278191" y="6512894"/>
            <a:ext cx="3789407"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427634906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17612680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026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09822024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1055078"/>
            <a:ext cx="11905861"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053216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4796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1866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7690301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1018564"/>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1018564"/>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42330094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123" y="0"/>
            <a:ext cx="11418277"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086704"/>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1726466"/>
            <a:ext cx="5386917"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086704"/>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1726466"/>
            <a:ext cx="5389033"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08130694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0927743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4728307" y="0"/>
            <a:ext cx="7463692"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4712677"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328248" y="273050"/>
            <a:ext cx="4292437"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1693" y="1435101"/>
            <a:ext cx="426899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10753761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16623"/>
            <a:ext cx="73152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716724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8925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7501133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1002321"/>
            <a:ext cx="25908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11718" y="1002321"/>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16486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203497568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07.05.2018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99537762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1700051216"/>
      </p:ext>
    </p:extLst>
  </p:cSld>
  <p:clrMapOvr>
    <a:masterClrMapping/>
  </p:clrMapOvr>
  <p:transition spd="med">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2349848510"/>
      </p:ext>
    </p:extLst>
  </p:cSld>
  <p:clrMapOvr>
    <a:masterClrMapping/>
  </p:clrMapOvr>
  <p:transition spd="med">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3060158870"/>
      </p:ext>
    </p:extLst>
  </p:cSld>
  <p:clrMapOvr>
    <a:masterClrMapping/>
  </p:clrMapOvr>
  <p:transition spd="med">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1969770"/>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17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42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5/7/2018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60233695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4"/>
            <a:ext cx="11151917" cy="757131"/>
          </a:xfrm>
        </p:spPr>
        <p:txBody>
          <a:bodyPr/>
          <a:lstStyle>
            <a:lvl1pPr>
              <a:defRPr sz="4125"/>
            </a:lvl1pPr>
          </a:lstStyle>
          <a:p>
            <a:r>
              <a:rPr lang="en-US"/>
              <a:t>Click to edit Master title style</a:t>
            </a:r>
          </a:p>
        </p:txBody>
      </p:sp>
      <p:sp>
        <p:nvSpPr>
          <p:cNvPr id="5" name="Text Placeholder 4"/>
          <p:cNvSpPr>
            <a:spLocks noGrp="1"/>
          </p:cNvSpPr>
          <p:nvPr>
            <p:ph type="body" sz="quarter" idx="10"/>
          </p:nvPr>
        </p:nvSpPr>
        <p:spPr>
          <a:xfrm>
            <a:off x="519250" y="1447800"/>
            <a:ext cx="11151917" cy="946413"/>
          </a:xfrm>
        </p:spPr>
        <p:txBody>
          <a:bodyPr/>
          <a:lstStyle>
            <a:lvl1pPr marL="2381"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1"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49" indent="-30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0" indent="-2595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53" indent="-2523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161283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929071"/>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5145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5"/>
            <a:ext cx="2844800" cy="365125"/>
          </a:xfrm>
          <a:prstGeom prst="rect">
            <a:avLst/>
          </a:prstGeom>
        </p:spPr>
        <p:txBody>
          <a:bodyPr/>
          <a:lstStyle/>
          <a:p>
            <a:fld id="{FD5DACB9-5D84-4CE7-9B4B-05AD977395C1}" type="datetimeFigureOut">
              <a:rPr lang="en-US" smtClean="0">
                <a:solidFill>
                  <a:prstClr val="black">
                    <a:tint val="75000"/>
                  </a:prstClr>
                </a:solidFill>
              </a:rPr>
              <a:pPr/>
              <a:t>5/7/2018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5"/>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5"/>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4425"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575584698"/>
      </p:ext>
    </p:extLst>
  </p:cSld>
  <p:clrMapOvr>
    <a:overrideClrMapping bg1="lt1" tx1="dk1" bg2="lt2" tx2="dk2" accent1="accent1" accent2="accent2" accent3="accent3" accent4="accent4" accent5="accent5" accent6="accent6" hlink="hlink" folHlink="folHlink"/>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3033044745"/>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6965631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000820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67439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79936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552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5009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040057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8343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264887557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008833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25310434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356279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41286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25355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45766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05594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5901326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9950988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9"/>
            <a:ext cx="8579887"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3"/>
            <a:ext cx="8579887"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158460634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63825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254050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54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786679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0889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28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164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03013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81388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42517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230967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25953566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5837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2620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5456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665521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696141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0709310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615744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404882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84141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183217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628248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0518620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612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1983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856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4572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80392859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197059108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1597917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082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a:stretch>
                      <a:fillRect/>
                    </a:stretch>
                  </p:blipFill>
                  <p:spPr>
                    <a:xfrm>
                      <a:off x="3344228" y="-63473"/>
                      <a:ext cx="8847773" cy="420053"/>
                    </a:xfrm>
                    <a:prstGeom prst="rect">
                      <a:avLst/>
                    </a:prstGeom>
                  </p:spPr>
                </p:pic>
                <p:pic>
                  <p:nvPicPr>
                    <p:cNvPr id="15" name="Picture 14"/>
                    <p:cNvPicPr>
                      <a:picLocks noChangeAspect="1"/>
                    </p:cNvPicPr>
                    <p:nvPr/>
                  </p:nvPicPr>
                  <p:blipFill>
                    <a:blip r:embed="rId2"/>
                    <a:stretch>
                      <a:fillRect/>
                    </a:stretch>
                  </p:blipFill>
                  <p:spPr>
                    <a:xfrm>
                      <a:off x="0" y="-62988"/>
                      <a:ext cx="8847773" cy="420053"/>
                    </a:xfrm>
                    <a:prstGeom prst="rect">
                      <a:avLst/>
                    </a:prstGeom>
                  </p:spPr>
                </p:pic>
              </p:grpSp>
              <p:pic>
                <p:nvPicPr>
                  <p:cNvPr id="10" name="Picture 9"/>
                  <p:cNvPicPr>
                    <a:picLocks noChangeAspect="1"/>
                  </p:cNvPicPr>
                  <p:nvPr/>
                </p:nvPicPr>
                <p:blipFill>
                  <a:blip r:embed="rId3"/>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85306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115573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7424827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97162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38686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784762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13156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2216533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1601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9637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7054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7738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35217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2669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46443920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90739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005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971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289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197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548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4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3534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418555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881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216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39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83708614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22535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8493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510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92049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78566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1734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412470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6874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a:solidFill>
                  <a:prstClr val="black">
                    <a:tint val="75000"/>
                  </a:prstClr>
                </a:solidFill>
              </a:rPr>
              <a:pPr defTabSz="1096816"/>
              <a:t>5/5/2018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254794030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1419686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039726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62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9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01673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055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780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942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image" Target="../media/image19.emf"/><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theme" Target="../theme/theme10.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theme" Target="../theme/theme11.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35.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theme" Target="../theme/theme12.xml"/><Relationship Id="rId5" Type="http://schemas.openxmlformats.org/officeDocument/2006/relationships/slideLayout" Target="../slideLayouts/slideLayout237.xml"/><Relationship Id="rId4" Type="http://schemas.openxmlformats.org/officeDocument/2006/relationships/slideLayout" Target="../slideLayouts/slideLayout23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34" Type="http://schemas.openxmlformats.org/officeDocument/2006/relationships/slideLayout" Target="../slideLayouts/slideLayout271.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29" Type="http://schemas.openxmlformats.org/officeDocument/2006/relationships/slideLayout" Target="../slideLayouts/slideLayout266.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slideLayout" Target="../slideLayouts/slideLayout269.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31" Type="http://schemas.openxmlformats.org/officeDocument/2006/relationships/slideLayout" Target="../slideLayouts/slideLayout268.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5" Type="http://schemas.openxmlformats.org/officeDocument/2006/relationships/slideLayout" Target="../slideLayouts/slideLayout276.xml"/><Relationship Id="rId4" Type="http://schemas.openxmlformats.org/officeDocument/2006/relationships/slideLayout" Target="../slideLayouts/slideLayout275.xml"/><Relationship Id="rId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7.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theme" Target="../theme/theme15.xml"/><Relationship Id="rId5" Type="http://schemas.openxmlformats.org/officeDocument/2006/relationships/slideLayout" Target="../slideLayouts/slideLayout284.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image" Target="../media/image15.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19.emf"/><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5.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theme" Target="../theme/theme6.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theme" Target="../theme/theme7.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theme" Target="../theme/theme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solidFill>
                  <a:prstClr val="black">
                    <a:tint val="75000"/>
                  </a:prstClr>
                </a:solidFill>
              </a:rPr>
              <a:pPr/>
              <a:t>5/5/2018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27439336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3422" tIns="89639" rIns="143422" bIns="8963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3422" tIns="89639" rIns="143422" bIns="89639"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4397185"/>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Lst>
  <p:transition>
    <p:fade/>
  </p:transition>
  <p:txStyles>
    <p:titleStyle>
      <a:lvl1pPr algn="l" defTabSz="914367"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32" tIns="45715" rIns="91432" bIns="45715"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32" tIns="45715" rIns="91432" bIns="45715"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32" tIns="45715" rIns="91432" bIns="45715" rtlCol="0" anchor="ctr"/>
          <a:lstStyle>
            <a:lvl1pPr algn="l">
              <a:defRPr sz="1200">
                <a:solidFill>
                  <a:schemeClr val="tx1">
                    <a:tint val="75000"/>
                  </a:schemeClr>
                </a:solidFill>
              </a:defRPr>
            </a:lvl1pPr>
          </a:lstStyle>
          <a:p>
            <a:pPr defTabSz="914314"/>
            <a:fld id="{368406B1-5395-4EAD-BD16-C032EA563FF8}" type="datetimeFigureOut">
              <a:rPr lang="en-US" smtClean="0">
                <a:solidFill>
                  <a:prstClr val="black">
                    <a:tint val="75000"/>
                  </a:prstClr>
                </a:solidFill>
              </a:rPr>
              <a:pPr defTabSz="914314"/>
              <a:t>5/5/2018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32" tIns="45715" rIns="91432" bIns="45715" rtlCol="0" anchor="ctr"/>
          <a:lstStyle>
            <a:lvl1pPr algn="ctr">
              <a:defRPr sz="1200">
                <a:solidFill>
                  <a:schemeClr val="tx1">
                    <a:tint val="75000"/>
                  </a:schemeClr>
                </a:solidFill>
              </a:defRPr>
            </a:lvl1pPr>
          </a:lstStyle>
          <a:p>
            <a:pPr defTabSz="914314"/>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1"/>
            <a:ext cx="890953" cy="365125"/>
          </a:xfrm>
          <a:prstGeom prst="rect">
            <a:avLst/>
          </a:prstGeom>
        </p:spPr>
        <p:txBody>
          <a:bodyPr vert="horz" lIns="91432" tIns="45715" rIns="91432" bIns="45715" rtlCol="0" anchor="ctr"/>
          <a:lstStyle>
            <a:lvl1pPr algn="r">
              <a:defRPr sz="1200">
                <a:solidFill>
                  <a:schemeClr val="tx1">
                    <a:tint val="75000"/>
                  </a:schemeClr>
                </a:solidFill>
              </a:defRPr>
            </a:lvl1pPr>
          </a:lstStyle>
          <a:p>
            <a:pPr defTabSz="914314"/>
            <a:fld id="{2AD9E620-94DA-46AD-A290-2756EFB5EED5}" type="slidenum">
              <a:rPr lang="en-US" smtClean="0">
                <a:solidFill>
                  <a:prstClr val="black">
                    <a:tint val="75000"/>
                  </a:prstClr>
                </a:solidFill>
              </a:rPr>
              <a:pPr defTabSz="914314"/>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lIns="91432" tIns="45715" rIns="91432" bIns="45715" rtlCol="0">
            <a:spAutoFit/>
          </a:bodyPr>
          <a:lstStyle/>
          <a:p>
            <a:pPr defTabSz="914314"/>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923503990"/>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10" r:id="rId17"/>
  </p:sldLayoutIdLst>
  <p:txStyles>
    <p:titleStyle>
      <a:lvl1pPr algn="l" defTabSz="91431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9" indent="-228579" algn="l" defTabSz="91431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6" indent="-228579" algn="l" defTabSz="91431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93" indent="-228579" algn="l" defTabSz="91431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50"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07"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64"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21"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78"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35" indent="-228579" algn="l" defTabSz="91431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5/6/2018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78497528"/>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36002459"/>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 id="2147483941" r:id="rId30"/>
    <p:sldLayoutId id="2147483942" r:id="rId31"/>
    <p:sldLayoutId id="2147483943" r:id="rId32"/>
    <p:sldLayoutId id="2147483944" r:id="rId33"/>
    <p:sldLayoutId id="2147483945" r:id="rId3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122134198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193351975"/>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03EBAF-BB52-4FEC-9EE9-8BBEE62A6D43}" type="datetimeFigureOut">
              <a:rPr lang="de-DE" smtClean="0">
                <a:solidFill>
                  <a:prstClr val="black">
                    <a:tint val="75000"/>
                  </a:prstClr>
                </a:solidFill>
              </a:rPr>
              <a:pPr/>
              <a:t>05.05.2018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9123969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786" r:id="rId12"/>
    <p:sldLayoutId id="2147483787" r:id="rId13"/>
    <p:sldLayoutId id="214748384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1463949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72950117"/>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01951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418500196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12192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b="1" dirty="0">
              <a:solidFill>
                <a:srgbClr val="FFFFFF"/>
              </a:solidFill>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fontAlgn="base" hangingPunct="0">
              <a:spcBef>
                <a:spcPct val="0"/>
              </a:spcBef>
              <a:spcAft>
                <a:spcPct val="0"/>
              </a:spcAft>
              <a:defRPr/>
            </a:pPr>
            <a:endParaRPr lang="en-US" sz="1800" b="1" dirty="0">
              <a:solidFill>
                <a:srgbClr val="000000"/>
              </a:solidFill>
              <a:cs typeface="Arial" charset="0"/>
            </a:endParaRPr>
          </a:p>
        </p:txBody>
      </p:sp>
      <p:sp>
        <p:nvSpPr>
          <p:cNvPr id="1029" name="Rectangle 4"/>
          <p:cNvSpPr>
            <a:spLocks noGrp="1" noChangeArrowheads="1"/>
          </p:cNvSpPr>
          <p:nvPr>
            <p:ph type="title"/>
          </p:nvPr>
        </p:nvSpPr>
        <p:spPr bwMode="auto">
          <a:xfrm>
            <a:off x="187571" y="-3"/>
            <a:ext cx="11769968"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fontAlgn="base">
              <a:spcBef>
                <a:spcPct val="0"/>
              </a:spcBef>
              <a:spcAft>
                <a:spcPct val="0"/>
              </a:spcAft>
            </a:pPr>
            <a:r>
              <a:rPr lang="en-US" sz="1200" dirty="0">
                <a:solidFill>
                  <a:srgbClr val="C0C0C0">
                    <a:lumMod val="75000"/>
                  </a:srgbClr>
                </a:solidFill>
                <a:cs typeface="Arial" charset="0"/>
              </a:rPr>
              <a:t>#AzureArch  @stilldrey</a:t>
            </a:r>
          </a:p>
        </p:txBody>
      </p:sp>
    </p:spTree>
    <p:extLst>
      <p:ext uri="{BB962C8B-B14F-4D97-AF65-F5344CB8AC3E}">
        <p14:creationId xmlns:p14="http://schemas.microsoft.com/office/powerpoint/2010/main" val="68040622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7" r:id="rId27"/>
    <p:sldLayoutId id="2147483818" r:id="rId28"/>
    <p:sldLayoutId id="2147483819" r:id="rId29"/>
    <p:sldLayoutId id="2147483820" r:id="rId30"/>
    <p:sldLayoutId id="2147483821" r:id="rId31"/>
    <p:sldLayoutId id="2147483822" r:id="rId3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3E3B9-70CA-4D48-8F08-30C31143888B}" type="datetimeFigureOut">
              <a:rPr lang="en-US" smtClean="0">
                <a:solidFill>
                  <a:prstClr val="black">
                    <a:tint val="75000"/>
                  </a:prstClr>
                </a:solidFill>
              </a:rPr>
              <a:pPr/>
              <a:t>5/5/2018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91631-4B70-4FCA-B887-D236853E66F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296398"/>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14"/>
            <a:fld id="{C59C6271-ED64-4C02-B9BC-4C02ADBDD423}" type="datetimeFigureOut">
              <a:rPr lang="en-US" smtClean="0">
                <a:solidFill>
                  <a:prstClr val="black">
                    <a:tint val="75000"/>
                  </a:prstClr>
                </a:solidFill>
              </a:rPr>
              <a:pPr defTabSz="914314"/>
              <a:t>5/5/2018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14"/>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14"/>
            <a:fld id="{11A63FAA-AB64-406E-890B-ED47F6FD6EC9}" type="slidenum">
              <a:rPr lang="en-US" smtClean="0">
                <a:solidFill>
                  <a:prstClr val="black">
                    <a:tint val="75000"/>
                  </a:prstClr>
                </a:solidFill>
              </a:rPr>
              <a:pPr defTabSz="914314"/>
              <a:t>‹#›</a:t>
            </a:fld>
            <a:endParaRPr lang="en-US">
              <a:solidFill>
                <a:prstClr val="black">
                  <a:tint val="75000"/>
                </a:prstClr>
              </a:solidFill>
            </a:endParaRPr>
          </a:p>
        </p:txBody>
      </p:sp>
    </p:spTree>
    <p:extLst>
      <p:ext uri="{BB962C8B-B14F-4D97-AF65-F5344CB8AC3E}">
        <p14:creationId xmlns:p14="http://schemas.microsoft.com/office/powerpoint/2010/main" val="843109880"/>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4.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57.xml"/></Relationships>
</file>

<file path=ppt/slides/_rels/slide11.xml.rels><?xml version="1.0" encoding="UTF-8" standalone="yes"?>
<Relationships xmlns="http://schemas.openxmlformats.org/package/2006/relationships"><Relationship Id="rId3" Type="http://schemas.openxmlformats.org/officeDocument/2006/relationships/hyperlink" Target="https://www.amazon.com/Phoenix-Project-DevOps-Helping-Business-ebook/dp/B00AZRBLHO" TargetMode="External"/><Relationship Id="rId2" Type="http://schemas.openxmlformats.org/officeDocument/2006/relationships/notesSlide" Target="../notesSlides/notesSlide9.xml"/><Relationship Id="rId1" Type="http://schemas.openxmlformats.org/officeDocument/2006/relationships/slideLayout" Target="../slideLayouts/slideLayout171.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Release_management" TargetMode="External"/><Relationship Id="rId13" Type="http://schemas.openxmlformats.org/officeDocument/2006/relationships/hyperlink" Target="http://www.thoughtworks.com/insights/blog/how-implement-hypothesis-driven-development" TargetMode="External"/><Relationship Id="rId18" Type="http://schemas.openxmlformats.org/officeDocument/2006/relationships/image" Target="../media/image61.png"/><Relationship Id="rId3" Type="http://schemas.openxmlformats.org/officeDocument/2006/relationships/hyperlink" Target="http://itrevolution.com/the-three-ways-principles-underpinning-devops/" TargetMode="External"/><Relationship Id="rId7" Type="http://schemas.openxmlformats.org/officeDocument/2006/relationships/hyperlink" Target="https://en.wikipedia.org/wiki/Application_performance_management" TargetMode="External"/><Relationship Id="rId12" Type="http://schemas.openxmlformats.org/officeDocument/2006/relationships/hyperlink" Target="http://mattvsts.blogspot.com/2013/11/feature-flags-cornerstone-of-continuous.html" TargetMode="External"/><Relationship Id="rId17" Type="http://schemas.openxmlformats.org/officeDocument/2006/relationships/image" Target="../media/image60.png"/><Relationship Id="rId2" Type="http://schemas.openxmlformats.org/officeDocument/2006/relationships/notesSlide" Target="../notesSlides/notesSlide10.xml"/><Relationship Id="rId16" Type="http://schemas.openxmlformats.org/officeDocument/2006/relationships/hyperlink" Target="https://en.wikipedia.org/wiki/A/B_testing" TargetMode="External"/><Relationship Id="rId1" Type="http://schemas.openxmlformats.org/officeDocument/2006/relationships/slideLayout" Target="../slideLayouts/slideLayout172.xml"/><Relationship Id="rId6" Type="http://schemas.openxmlformats.org/officeDocument/2006/relationships/hyperlink" Target="https://en.wikipedia.org/wiki/Test_automation" TargetMode="External"/><Relationship Id="rId11" Type="http://schemas.openxmlformats.org/officeDocument/2006/relationships/hyperlink" Target="https://en.wikipedia.org/wiki/Capacity_management" TargetMode="External"/><Relationship Id="rId5" Type="http://schemas.openxmlformats.org/officeDocument/2006/relationships/hyperlink" Target="https://en.wikipedia.org/wiki/Continuous_integration" TargetMode="External"/><Relationship Id="rId15" Type="http://schemas.openxmlformats.org/officeDocument/2006/relationships/hyperlink" Target="https://en.wikipedia.org/wiki/Fault_injection" TargetMode="External"/><Relationship Id="rId10" Type="http://schemas.openxmlformats.org/officeDocument/2006/relationships/hyperlink" Target="https://en.wikipedia.org/wiki/Synthetic_monitoring" TargetMode="External"/><Relationship Id="rId19" Type="http://schemas.openxmlformats.org/officeDocument/2006/relationships/image" Target="../media/image62.png"/><Relationship Id="rId4" Type="http://schemas.openxmlformats.org/officeDocument/2006/relationships/hyperlink" Target="http://www.microsoft.com/en-us/download/details.aspx?id=46403" TargetMode="External"/><Relationship Id="rId9" Type="http://schemas.openxmlformats.org/officeDocument/2006/relationships/hyperlink" Target="https://en.wikipedia.org/wiki/Configuration_management" TargetMode="External"/><Relationship Id="rId14" Type="http://schemas.openxmlformats.org/officeDocument/2006/relationships/hyperlink" Target="http://www.neotys.com/blog/tips-for-testing-in-production/"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7.xml"/></Relationships>
</file>

<file path=ppt/slides/_rels/slide15.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161.xml"/><Relationship Id="rId6" Type="http://schemas.openxmlformats.org/officeDocument/2006/relationships/image" Target="../media/image66.jpg"/><Relationship Id="rId5" Type="http://schemas.openxmlformats.org/officeDocument/2006/relationships/image" Target="../media/image65.jpeg"/><Relationship Id="rId4" Type="http://schemas.openxmlformats.org/officeDocument/2006/relationships/image" Target="../media/image64.jpg"/></Relationships>
</file>

<file path=ppt/slides/_rels/slide16.xml.rels><?xml version="1.0" encoding="UTF-8" standalone="yes"?>
<Relationships xmlns="http://schemas.openxmlformats.org/package/2006/relationships"><Relationship Id="rId3" Type="http://schemas.openxmlformats.org/officeDocument/2006/relationships/hyperlink" Target="mailto:dstolts@microsoft.com" TargetMode="External"/><Relationship Id="rId2" Type="http://schemas.openxmlformats.org/officeDocument/2006/relationships/notesSlide" Target="../notesSlides/notesSlide14.xml"/><Relationship Id="rId1" Type="http://schemas.openxmlformats.org/officeDocument/2006/relationships/slideLayout" Target="../slideLayouts/slideLayout163.xml"/><Relationship Id="rId4" Type="http://schemas.openxmlformats.org/officeDocument/2006/relationships/image" Target="../media/image68.BC44A740"/></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9.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61.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guruskill/70-535/blob/master/Presentations/2018-03-19-DownersGrove/70-535-Design-For-Operations.pptx" TargetMode="External"/><Relationship Id="rId7" Type="http://schemas.openxmlformats.org/officeDocument/2006/relationships/hyperlink" Target="https://github.com/guruskill/70-535/blob/master/Presentations/2018-03-19-DownersGrove/70-535_02-Design%20Data%20Implementation.pptx" TargetMode="External"/><Relationship Id="rId2" Type="http://schemas.openxmlformats.org/officeDocument/2006/relationships/hyperlink" Target="https://github.com/guruskill/70-535/blob/master/Presentations/2018-03-19-DownersGrove/70-535-DevOps-and-NextSteps.pptx" TargetMode="External"/><Relationship Id="rId1" Type="http://schemas.openxmlformats.org/officeDocument/2006/relationships/slideLayout" Target="../slideLayouts/slideLayout125.xml"/><Relationship Id="rId6" Type="http://schemas.openxmlformats.org/officeDocument/2006/relationships/hyperlink" Target="https://github.com/guruskill/70-535/blob/master/Presentations/2018-03-19-DownersGrove/70-535-Design-Security-and-Identity-Solutions.pptx" TargetMode="External"/><Relationship Id="rId5" Type="http://schemas.openxmlformats.org/officeDocument/2006/relationships/hyperlink" Target="https://www.microsoft.com/en-us/learning/exam-70-534.aspx#syllabus-2" TargetMode="External"/><Relationship Id="rId4" Type="http://schemas.openxmlformats.org/officeDocument/2006/relationships/hyperlink" Target="https://github.com/guruskill/70-535/blob/master/Presentations/2018-03-19-DownersGrove/70-535-Design-Compute-Infrastructure.pptx" TargetMode="Externa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15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59.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www.microsoft.com/en-us/learning/exam-70-534.aspx#syllabus-5" TargetMode="External"/><Relationship Id="rId3" Type="http://schemas.openxmlformats.org/officeDocument/2006/relationships/image" Target="../media/image71.jpg"/><Relationship Id="rId7" Type="http://schemas.openxmlformats.org/officeDocument/2006/relationships/hyperlink" Target="https://www.microsoft.com/en-us/learning/exam-70-534.aspx#syllabus-4" TargetMode="External"/><Relationship Id="rId2" Type="http://schemas.openxmlformats.org/officeDocument/2006/relationships/notesSlide" Target="../notesSlides/notesSlide20.xml"/><Relationship Id="rId1" Type="http://schemas.openxmlformats.org/officeDocument/2006/relationships/slideLayout" Target="../slideLayouts/slideLayout167.xml"/><Relationship Id="rId6" Type="http://schemas.openxmlformats.org/officeDocument/2006/relationships/hyperlink" Target="https://www.microsoft.com/en-us/learning/exam-70-534.aspx#syllabus-3" TargetMode="External"/><Relationship Id="rId5" Type="http://schemas.openxmlformats.org/officeDocument/2006/relationships/hyperlink" Target="https://www.microsoft.com/en-us/learning/exam-70-534.aspx#syllabus-2" TargetMode="External"/><Relationship Id="rId10" Type="http://schemas.openxmlformats.org/officeDocument/2006/relationships/hyperlink" Target="https://www.microsoft.com/en-us/learning/exam-70-534.aspx#syllabus-7" TargetMode="External"/><Relationship Id="rId4" Type="http://schemas.openxmlformats.org/officeDocument/2006/relationships/hyperlink" Target="https://www.microsoft.com/en-us/learning/exam-70-534.aspx#syllabus-1" TargetMode="External"/><Relationship Id="rId9" Type="http://schemas.openxmlformats.org/officeDocument/2006/relationships/hyperlink" Target="https://www.microsoft.com/en-us/learning/exam-70-534.aspx#syllabus-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68.xml"/><Relationship Id="rId5"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hyperlink" Target="https://www.microsoft.com/en-us/learning/default.aspx" TargetMode="External"/><Relationship Id="rId3" Type="http://schemas.openxmlformats.org/officeDocument/2006/relationships/hyperlink" Target="https://mva.microsoft.com/product-training/microsoft-azure" TargetMode="External"/><Relationship Id="rId7" Type="http://schemas.openxmlformats.org/officeDocument/2006/relationships/hyperlink" Target="https://learning.linkedin.com/in/overview" TargetMode="External"/><Relationship Id="rId2" Type="http://schemas.openxmlformats.org/officeDocument/2006/relationships/notesSlide" Target="../notesSlides/notesSlide22.xml"/><Relationship Id="rId1" Type="http://schemas.openxmlformats.org/officeDocument/2006/relationships/slideLayout" Target="../slideLayouts/slideLayout157.xml"/><Relationship Id="rId6" Type="http://schemas.openxmlformats.org/officeDocument/2006/relationships/hyperlink" Target="https://mva.microsoft.com/search/SearchResults.aspx" TargetMode="External"/><Relationship Id="rId5" Type="http://schemas.openxmlformats.org/officeDocument/2006/relationships/hyperlink" Target="https://openedx.microsoft.com/courses/course-v1:Microsoft+Azure213x+2016_T4/" TargetMode="External"/><Relationship Id="rId4" Type="http://schemas.openxmlformats.org/officeDocument/2006/relationships/hyperlink" Target="https://www.visualstudio.com/dev-essential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1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85.pn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29.xml"/><Relationship Id="rId1" Type="http://schemas.openxmlformats.org/officeDocument/2006/relationships/slideLayout" Target="../slideLayouts/slideLayout98.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s>
</file>

<file path=ppt/slides/_rels/slide32.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30.xml"/><Relationship Id="rId1" Type="http://schemas.openxmlformats.org/officeDocument/2006/relationships/slideLayout" Target="../slideLayouts/slideLayout109.xml"/><Relationship Id="rId4" Type="http://schemas.openxmlformats.org/officeDocument/2006/relationships/image" Target="../media/image87.tiff"/></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11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hyperlink" Target="http://itproguru.com/" TargetMode="External"/><Relationship Id="rId7" Type="http://schemas.openxmlformats.org/officeDocument/2006/relationships/hyperlink" Target="http://mslibrary/Books/Pages/Bib/Bib_0361777.aspx" TargetMode="External"/><Relationship Id="rId2" Type="http://schemas.openxmlformats.org/officeDocument/2006/relationships/notesSlide" Target="../notesSlides/notesSlide2.xml"/><Relationship Id="rId1" Type="http://schemas.openxmlformats.org/officeDocument/2006/relationships/slideLayout" Target="../slideLayouts/slideLayout162.xml"/><Relationship Id="rId6" Type="http://schemas.openxmlformats.org/officeDocument/2006/relationships/hyperlink" Target="http://twitter.com/itproguru" TargetMode="External"/><Relationship Id="rId5" Type="http://schemas.openxmlformats.org/officeDocument/2006/relationships/hyperlink" Target="http://linkedin.com/in/danstolts" TargetMode="External"/><Relationship Id="rId4" Type="http://schemas.openxmlformats.org/officeDocument/2006/relationships/hyperlink" Target="http://itproguru.com/join" TargetMode="External"/><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17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0.xml"/><Relationship Id="rId1" Type="http://schemas.openxmlformats.org/officeDocument/2006/relationships/slideLayout" Target="../slideLayouts/slideLayout20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1.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azure.microsoft.com/en-us/resources/templates/" TargetMode="External"/><Relationship Id="rId1" Type="http://schemas.openxmlformats.org/officeDocument/2006/relationships/slideLayout" Target="../slideLayouts/slideLayout2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3.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233.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233.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3.xml"/></Relationships>
</file>

<file path=ppt/slides/_rels/slide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33.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2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1.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232.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32.xml"/><Relationship Id="rId4" Type="http://schemas.openxmlformats.org/officeDocument/2006/relationships/image" Target="../media/image110.jpe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3.xml"/><Relationship Id="rId1" Type="http://schemas.openxmlformats.org/officeDocument/2006/relationships/slideLayout" Target="../slideLayouts/slideLayout267.xml"/><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2.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241.xml"/><Relationship Id="rId5" Type="http://schemas.openxmlformats.org/officeDocument/2006/relationships/image" Target="../media/image114.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4.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70.xml"/><Relationship Id="rId4" Type="http://schemas.openxmlformats.org/officeDocument/2006/relationships/image" Target="../media/image46.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7.xml"/><Relationship Id="rId1" Type="http://schemas.openxmlformats.org/officeDocument/2006/relationships/slideLayout" Target="../slideLayouts/slideLayout27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277.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9.xml"/><Relationship Id="rId1" Type="http://schemas.openxmlformats.org/officeDocument/2006/relationships/slideLayout" Target="../slideLayouts/slideLayout286.xml"/><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0.xml"/><Relationship Id="rId1" Type="http://schemas.openxmlformats.org/officeDocument/2006/relationships/slideLayout" Target="../slideLayouts/slideLayout286.xml"/></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286.xml"/></Relationships>
</file>

<file path=ppt/slides/_rels/slide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286.xm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3.xml"/><Relationship Id="rId1" Type="http://schemas.openxmlformats.org/officeDocument/2006/relationships/slideLayout" Target="../slideLayouts/slideLayout286.xml"/></Relationships>
</file>

<file path=ppt/slides/_rels/slide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4.xml"/><Relationship Id="rId1" Type="http://schemas.openxmlformats.org/officeDocument/2006/relationships/slideLayout" Target="../slideLayouts/slideLayout286.xml"/></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5.xml"/><Relationship Id="rId1" Type="http://schemas.openxmlformats.org/officeDocument/2006/relationships/slideLayout" Target="../slideLayouts/slideLayout286.xml"/><Relationship Id="rId4" Type="http://schemas.microsoft.com/office/2007/relationships/hdphoto" Target="../media/hdphoto4.wdp"/></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86.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57.xml"/><Relationship Id="rId4" Type="http://schemas.openxmlformats.org/officeDocument/2006/relationships/image" Target="../media/image4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6.xml"/></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8.xml"/><Relationship Id="rId1" Type="http://schemas.openxmlformats.org/officeDocument/2006/relationships/slideLayout" Target="../slideLayouts/slideLayout286.xml"/><Relationship Id="rId4" Type="http://schemas.microsoft.com/office/2007/relationships/hdphoto" Target="../media/hdphoto4.wdp"/></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86.xml"/></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5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emf"/></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61.xml"/><Relationship Id="rId4" Type="http://schemas.openxmlformats.org/officeDocument/2006/relationships/image" Target="../media/image5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r>
              <a:rPr lang="en-US" b="1" dirty="0"/>
              <a:t>Coach Culbertson</a:t>
            </a:r>
          </a:p>
          <a:p>
            <a:r>
              <a:rPr lang="en-US" dirty="0"/>
              <a:t>Friendly Neighborhood Instructor</a:t>
            </a:r>
          </a:p>
          <a:p>
            <a:r>
              <a:rPr lang="en-US" dirty="0"/>
              <a:t>Directions Training</a:t>
            </a:r>
          </a:p>
        </p:txBody>
      </p:sp>
      <p:sp>
        <p:nvSpPr>
          <p:cNvPr id="2" name="Title 1"/>
          <p:cNvSpPr>
            <a:spLocks noGrp="1"/>
          </p:cNvSpPr>
          <p:nvPr>
            <p:ph type="ctrTitle"/>
          </p:nvPr>
        </p:nvSpPr>
        <p:spPr>
          <a:solidFill>
            <a:srgbClr val="007233"/>
          </a:solidFill>
        </p:spPr>
        <p:txBody>
          <a:bodyPr/>
          <a:lstStyle/>
          <a:p>
            <a:r>
              <a:rPr lang="en-US" sz="3200" dirty="0"/>
              <a:t>Data &amp; Cloud Skill Up and Exam Ready Workshop </a:t>
            </a:r>
            <a:br>
              <a:rPr lang="en-US" sz="3200" dirty="0"/>
            </a:br>
            <a:r>
              <a:rPr lang="en-US" sz="3200" dirty="0"/>
              <a:t>Exam 70-535: Architecting Azure Solutions </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r>
              <a:rPr lang="en-US" b="1" dirty="0"/>
              <a:t>Damon </a:t>
            </a:r>
            <a:r>
              <a:rPr lang="en-US" b="1" dirty="0" err="1"/>
              <a:t>Ronco</a:t>
            </a:r>
            <a:endParaRPr lang="en-US" b="1" dirty="0"/>
          </a:p>
          <a:p>
            <a:r>
              <a:rPr lang="en-US" dirty="0"/>
              <a:t>Azure Technology Solutions Professional</a:t>
            </a:r>
          </a:p>
          <a:p>
            <a:r>
              <a:rPr lang="en-US" dirty="0"/>
              <a:t>Microsoft</a:t>
            </a:r>
          </a:p>
        </p:txBody>
      </p:sp>
      <p:sp>
        <p:nvSpPr>
          <p:cNvPr id="6" name="Subtitle 3"/>
          <p:cNvSpPr txBox="1">
            <a:spLocks/>
          </p:cNvSpPr>
          <p:nvPr/>
        </p:nvSpPr>
        <p:spPr bwMode="auto">
          <a:xfrm>
            <a:off x="8773158" y="5132439"/>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r>
              <a:rPr lang="en-US" b="1" dirty="0"/>
              <a:t>Guest Star</a:t>
            </a:r>
          </a:p>
          <a:p>
            <a:r>
              <a:rPr lang="en-US" b="1" dirty="0"/>
              <a:t>Dan </a:t>
            </a:r>
            <a:r>
              <a:rPr lang="en-US" b="1" dirty="0" err="1"/>
              <a:t>Stolts</a:t>
            </a:r>
            <a:endParaRPr lang="en-US" b="1" dirty="0"/>
          </a:p>
          <a:p>
            <a:r>
              <a:rPr lang="en-US" dirty="0"/>
              <a:t>IT Pro Guru</a:t>
            </a:r>
          </a:p>
        </p:txBody>
      </p:sp>
      <p:sp>
        <p:nvSpPr>
          <p:cNvPr id="3" name="Rectangle 2">
            <a:extLst>
              <a:ext uri="{FF2B5EF4-FFF2-40B4-BE49-F238E27FC236}">
                <a16:creationId xmlns:a16="http://schemas.microsoft.com/office/drawing/2014/main" id="{31CCB8C4-8276-40BA-8BB4-32C073E4D862}"/>
              </a:ext>
            </a:extLst>
          </p:cNvPr>
          <p:cNvSpPr/>
          <p:nvPr/>
        </p:nvSpPr>
        <p:spPr bwMode="auto">
          <a:xfrm>
            <a:off x="10202779" y="6256421"/>
            <a:ext cx="2454442" cy="601579"/>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892718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B19F-6BBF-44FD-B3EE-20338C089527}"/>
              </a:ext>
            </a:extLst>
          </p:cNvPr>
          <p:cNvSpPr>
            <a:spLocks noGrp="1"/>
          </p:cNvSpPr>
          <p:nvPr>
            <p:ph type="title"/>
          </p:nvPr>
        </p:nvSpPr>
        <p:spPr>
          <a:xfrm>
            <a:off x="291123" y="349496"/>
            <a:ext cx="11478846" cy="682136"/>
          </a:xfrm>
        </p:spPr>
        <p:txBody>
          <a:bodyPr>
            <a:normAutofit/>
          </a:bodyPr>
          <a:lstStyle/>
          <a:p>
            <a:r>
              <a:rPr lang="en-US" sz="4000" dirty="0"/>
              <a:t>Value Stream Mapping – Understanding and Teaching</a:t>
            </a:r>
          </a:p>
        </p:txBody>
      </p:sp>
      <p:pic>
        <p:nvPicPr>
          <p:cNvPr id="5" name="Content Placeholder 4">
            <a:extLst>
              <a:ext uri="{FF2B5EF4-FFF2-40B4-BE49-F238E27FC236}">
                <a16:creationId xmlns:a16="http://schemas.microsoft.com/office/drawing/2014/main" id="{87AAC5D2-CDA6-4789-98DF-0DBDF49B1C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4831" y="950301"/>
            <a:ext cx="8336877" cy="6380739"/>
          </a:xfrm>
        </p:spPr>
      </p:pic>
    </p:spTree>
    <p:extLst>
      <p:ext uri="{BB962C8B-B14F-4D97-AF65-F5344CB8AC3E}">
        <p14:creationId xmlns:p14="http://schemas.microsoft.com/office/powerpoint/2010/main" val="2537011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23360" y="289512"/>
            <a:ext cx="7901720" cy="899665"/>
          </a:xfrm>
        </p:spPr>
        <p:txBody>
          <a:bodyPr>
            <a:normAutofit fontScale="90000"/>
          </a:bodyPr>
          <a:lstStyle/>
          <a:p>
            <a:r>
              <a:rPr lang="en-US" altLang="en-US" sz="4800" dirty="0">
                <a:ln>
                  <a:noFill/>
                </a:ln>
                <a:solidFill>
                  <a:schemeClr val="tx1"/>
                </a:solidFill>
                <a:latin typeface="Arial" panose="020B0604020202020204" pitchFamily="34" charset="0"/>
                <a:ea typeface="Calibri" panose="020F0502020204030204" pitchFamily="34" charset="0"/>
                <a:cs typeface="Times New Roman" panose="02020603050405020304" pitchFamily="18" charset="0"/>
              </a:rPr>
              <a:t>Tip: Must Read Book</a:t>
            </a:r>
            <a:br>
              <a:rPr lang="en-US" altLang="en-US" sz="3600" dirty="0">
                <a:ln>
                  <a:noFill/>
                </a:ln>
                <a:solidFill>
                  <a:schemeClr val="tx1"/>
                </a:solidFill>
                <a:latin typeface="Arial" panose="020B0604020202020204" pitchFamily="34" charset="0"/>
              </a:rPr>
            </a:br>
            <a:endParaRPr lang="en-US" dirty="0"/>
          </a:p>
        </p:txBody>
      </p:sp>
      <p:sp>
        <p:nvSpPr>
          <p:cNvPr id="4" name="Text Placeholder 3"/>
          <p:cNvSpPr>
            <a:spLocks noGrp="1"/>
          </p:cNvSpPr>
          <p:nvPr>
            <p:ph type="body" sz="quarter" idx="10"/>
          </p:nvPr>
        </p:nvSpPr>
        <p:spPr>
          <a:xfrm>
            <a:off x="4152452" y="977168"/>
            <a:ext cx="8017736" cy="2405338"/>
          </a:xfrm>
        </p:spPr>
        <p:txBody>
          <a:bodyPr/>
          <a:lstStyle/>
          <a:p>
            <a:pPr lvl="0" eaLnBrk="0" fontAlgn="base" hangingPunct="0">
              <a:spcBef>
                <a:spcPct val="0"/>
              </a:spcBef>
              <a:spcAft>
                <a:spcPct val="0"/>
              </a:spcAft>
            </a:pPr>
            <a:r>
              <a:rPr lang="en-US" altLang="en-U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Amazon…</a:t>
            </a:r>
            <a:endParaRPr lang="en-US" altLang="en-US" dirty="0">
              <a:latin typeface="Arial" panose="020B0604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hlinkClick r:id="rId3"/>
              </a:rPr>
              <a:t>The Phoenix Project: A Novel about IT, DevOps, and Helping Your Business Win Paperback</a:t>
            </a:r>
            <a:r>
              <a:rPr lang="en-US" altLang="en-US" dirty="0">
                <a:solidFill>
                  <a:srgbClr val="111111"/>
                </a:solidFill>
                <a:latin typeface="Arial" panose="020B0604020202020204" pitchFamily="34" charset="0"/>
                <a:ea typeface="Times New Roman" panose="02020603050405020304" pitchFamily="18" charset="0"/>
                <a:cs typeface="Arial" panose="020B0604020202020204" pitchFamily="34" charset="0"/>
              </a:rPr>
              <a:t> </a:t>
            </a:r>
          </a:p>
          <a:p>
            <a:pPr lvl="0" eaLnBrk="0" fontAlgn="base" hangingPunct="0">
              <a:spcBef>
                <a:spcPct val="0"/>
              </a:spcBef>
              <a:spcAft>
                <a:spcPct val="0"/>
              </a:spcAft>
            </a:pPr>
            <a:r>
              <a:rPr lang="en-US" altLang="en-US" sz="1600" dirty="0">
                <a:solidFill>
                  <a:srgbClr val="111111"/>
                </a:solidFill>
                <a:latin typeface="Arial" panose="020B0604020202020204" pitchFamily="34" charset="0"/>
                <a:ea typeface="Times New Roman" panose="02020603050405020304" pitchFamily="18" charset="0"/>
                <a:cs typeface="Arial" panose="020B0604020202020204" pitchFamily="34" charset="0"/>
              </a:rPr>
              <a:t>– October 16, 2014 </a:t>
            </a:r>
            <a:endParaRPr lang="en-US" altLang="en-US" sz="1600" dirty="0">
              <a:latin typeface="Arial" panose="020B0604020202020204" pitchFamily="34" charset="0"/>
              <a:ea typeface="Calibri" panose="020F0502020204030204" pitchFamily="34" charset="0"/>
              <a:cs typeface="Arial" panose="020B0604020202020204" pitchFamily="34" charset="0"/>
            </a:endParaRPr>
          </a:p>
          <a:p>
            <a:endParaRPr lang="en-US" dirty="0"/>
          </a:p>
        </p:txBody>
      </p:sp>
      <p:sp>
        <p:nvSpPr>
          <p:cNvPr id="6" name="Rectangle 2"/>
          <p:cNvSpPr>
            <a:spLocks noChangeArrowheads="1"/>
          </p:cNvSpPr>
          <p:nvPr/>
        </p:nvSpPr>
        <p:spPr bwMode="auto">
          <a:xfrm>
            <a:off x="4152452" y="3498531"/>
            <a:ext cx="7627172"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800" dirty="0">
                <a:solidFill>
                  <a:prstClr val="black"/>
                </a:solidFill>
                <a:latin typeface="Arial" panose="020B0604020202020204" pitchFamily="34" charset="0"/>
                <a:ea typeface="Calibri" panose="020F0502020204030204" pitchFamily="34" charset="0"/>
                <a:cs typeface="Times New Roman" panose="02020603050405020304" pitchFamily="18" charset="0"/>
              </a:rPr>
              <a:t>The book is available on Audio Book; you can likely get it for free, if you do not already have an account.</a:t>
            </a:r>
            <a:br>
              <a:rPr lang="en-US" alt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br>
            <a:r>
              <a:rPr lang="en-US" alt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t>If you do not have an Audible Account, you get two free books when signing up for your free account.</a:t>
            </a:r>
            <a:br>
              <a:rPr lang="en-US" altLang="en-US" sz="2400" dirty="0">
                <a:solidFill>
                  <a:prstClr val="black"/>
                </a:solidFill>
                <a:latin typeface="Arial" panose="020B0604020202020204" pitchFamily="34" charset="0"/>
                <a:ea typeface="Calibri" panose="020F0502020204030204" pitchFamily="34" charset="0"/>
                <a:cs typeface="Times New Roman" panose="02020603050405020304" pitchFamily="18" charset="0"/>
              </a:rPr>
            </a:br>
            <a:endParaRPr lang="en-US" altLang="en-US" sz="2400" dirty="0">
              <a:solidFill>
                <a:srgbClr val="7030A0"/>
              </a:solidFill>
              <a:latin typeface="Arial" panose="020B0604020202020204" pitchFamily="34" charset="0"/>
              <a:ea typeface="Calibri" panose="020F0502020204030204" pitchFamily="34" charset="0"/>
              <a:cs typeface="Times New Roman" panose="02020603050405020304" pitchFamily="18" charset="0"/>
            </a:endParaRPr>
          </a:p>
          <a:p>
            <a:pPr eaLnBrk="0" fontAlgn="base" hangingPunct="0">
              <a:spcBef>
                <a:spcPct val="0"/>
              </a:spcBef>
              <a:spcAft>
                <a:spcPct val="0"/>
              </a:spcAft>
            </a:pPr>
            <a:r>
              <a:rPr lang="en-US" altLang="en-US" sz="2800" dirty="0">
                <a:solidFill>
                  <a:srgbClr val="7030A0"/>
                </a:solidFill>
                <a:latin typeface="Arial" panose="020B0604020202020204" pitchFamily="34" charset="0"/>
                <a:ea typeface="Calibri" panose="020F0502020204030204" pitchFamily="34" charset="0"/>
                <a:cs typeface="Times New Roman" panose="02020603050405020304" pitchFamily="18" charset="0"/>
              </a:rPr>
              <a:t>This is the BEST IT Book I have ever read. </a:t>
            </a:r>
            <a:endParaRPr lang="en-US" altLang="en-US" sz="2800" dirty="0">
              <a:solidFill>
                <a:srgbClr val="7030A0"/>
              </a:solidFill>
              <a:latin typeface="Arial" panose="020B0604020202020204"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50" y="177652"/>
            <a:ext cx="3841310" cy="6483381"/>
          </a:xfrm>
          <a:prstGeom prst="rect">
            <a:avLst/>
          </a:prstGeom>
        </p:spPr>
      </p:pic>
    </p:spTree>
    <p:extLst>
      <p:ext uri="{BB962C8B-B14F-4D97-AF65-F5344CB8AC3E}">
        <p14:creationId xmlns:p14="http://schemas.microsoft.com/office/powerpoint/2010/main" val="15442793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922" y="185577"/>
            <a:ext cx="11655840" cy="899665"/>
          </a:xfrm>
        </p:spPr>
        <p:txBody>
          <a:bodyPr/>
          <a:lstStyle/>
          <a:p>
            <a:r>
              <a:rPr lang="en-US" dirty="0"/>
              <a:t>What is DevOps…</a:t>
            </a:r>
          </a:p>
        </p:txBody>
      </p:sp>
      <p:sp>
        <p:nvSpPr>
          <p:cNvPr id="5" name="Content Placeholder 4"/>
          <p:cNvSpPr>
            <a:spLocks noGrp="1"/>
          </p:cNvSpPr>
          <p:nvPr>
            <p:ph type="body" sz="quarter" idx="10"/>
          </p:nvPr>
        </p:nvSpPr>
        <p:spPr>
          <a:xfrm>
            <a:off x="336153" y="1103971"/>
            <a:ext cx="2998065" cy="5286062"/>
          </a:xfrm>
        </p:spPr>
        <p:txBody>
          <a:bodyPr/>
          <a:lstStyle/>
          <a:p>
            <a:r>
              <a:rPr lang="en-US" sz="1600" dirty="0">
                <a:hlinkClick r:id="rId3"/>
              </a:rPr>
              <a:t>Gene Kim’s “3 ways”</a:t>
            </a:r>
            <a:r>
              <a:rPr lang="en-US" sz="1600" dirty="0"/>
              <a:t>  </a:t>
            </a:r>
            <a:endParaRPr lang="en-US" sz="1100" b="1" dirty="0"/>
          </a:p>
          <a:p>
            <a:r>
              <a:rPr lang="en-US" sz="1100" b="1" dirty="0"/>
              <a:t>The First Way </a:t>
            </a:r>
            <a:r>
              <a:rPr lang="en-US" sz="1100" dirty="0"/>
              <a:t>emphasizes the </a:t>
            </a:r>
            <a:r>
              <a:rPr lang="en-US" sz="1600" b="1" dirty="0"/>
              <a:t>performance of the entire system</a:t>
            </a:r>
            <a:r>
              <a:rPr lang="en-US" sz="1100" dirty="0"/>
              <a:t>, as opposed to the performance of a specific silo of work or department — this as can be as large a division (e.g., Development or IT Operations) or as small as an individual contributor (e.g., a developer, system administrator).</a:t>
            </a:r>
          </a:p>
          <a:p>
            <a:r>
              <a:rPr lang="en-US" sz="1100" b="1" dirty="0"/>
              <a:t>The Second Way </a:t>
            </a:r>
            <a:r>
              <a:rPr lang="en-US" sz="1100" dirty="0"/>
              <a:t>is about creating the right to left feedback loops. The goal of almost any process improvement initiative is to </a:t>
            </a:r>
            <a:r>
              <a:rPr lang="en-US" sz="1600" b="1" dirty="0"/>
              <a:t>shorten and amplify feedback loops</a:t>
            </a:r>
            <a:r>
              <a:rPr lang="en-US" sz="1100" dirty="0"/>
              <a:t> so necessary corrections can be continually made</a:t>
            </a:r>
            <a:br>
              <a:rPr lang="en-US" sz="1100" dirty="0"/>
            </a:br>
            <a:endParaRPr lang="en-US" sz="1100" dirty="0"/>
          </a:p>
          <a:p>
            <a:r>
              <a:rPr lang="en-US" sz="1100" b="1" dirty="0"/>
              <a:t>The Third Way </a:t>
            </a:r>
            <a:r>
              <a:rPr lang="en-US" sz="1100" dirty="0"/>
              <a:t>is about creating a</a:t>
            </a:r>
            <a:r>
              <a:rPr lang="en-US" sz="1800" b="1" dirty="0"/>
              <a:t> culture </a:t>
            </a:r>
            <a:r>
              <a:rPr lang="en-US" sz="1100" dirty="0"/>
              <a:t>that fosters two things: </a:t>
            </a:r>
            <a:r>
              <a:rPr lang="en-US" sz="1800" b="1" dirty="0"/>
              <a:t>continual experimentation</a:t>
            </a:r>
            <a:r>
              <a:rPr lang="en-US" sz="1100" dirty="0"/>
              <a:t>, taking risks </a:t>
            </a:r>
            <a:r>
              <a:rPr lang="en-US" sz="1800" b="1" dirty="0"/>
              <a:t>and learning </a:t>
            </a:r>
            <a:r>
              <a:rPr lang="en-US" sz="1100" dirty="0"/>
              <a:t>from failure; and understanding that repetition and practice is the prerequisite to mastery.</a:t>
            </a:r>
          </a:p>
        </p:txBody>
      </p:sp>
      <p:sp>
        <p:nvSpPr>
          <p:cNvPr id="7" name="Text Placeholder 6"/>
          <p:cNvSpPr>
            <a:spLocks noGrp="1"/>
          </p:cNvSpPr>
          <p:nvPr>
            <p:ph type="body" sz="quarter" idx="11"/>
          </p:nvPr>
        </p:nvSpPr>
        <p:spPr>
          <a:xfrm>
            <a:off x="7640193" y="229326"/>
            <a:ext cx="4551807" cy="5904693"/>
          </a:xfrm>
        </p:spPr>
        <p:txBody>
          <a:bodyPr/>
          <a:lstStyle/>
          <a:p>
            <a:r>
              <a:rPr lang="en-US" sz="1600" dirty="0">
                <a:hlinkClick r:id="rId4"/>
              </a:rPr>
              <a:t>Infrastructure as Code (</a:t>
            </a:r>
            <a:r>
              <a:rPr lang="en-US" sz="1600" dirty="0" err="1">
                <a:hlinkClick r:id="rId4"/>
              </a:rPr>
              <a:t>IaC</a:t>
            </a:r>
            <a:r>
              <a:rPr lang="en-US" sz="1600" dirty="0">
                <a:hlinkClick r:id="rId4"/>
              </a:rPr>
              <a:t>)</a:t>
            </a:r>
            <a:r>
              <a:rPr lang="en-US" sz="1600" dirty="0"/>
              <a:t> </a:t>
            </a:r>
          </a:p>
          <a:p>
            <a:r>
              <a:rPr lang="en-US" sz="1600" dirty="0">
                <a:hlinkClick r:id="rId5"/>
              </a:rPr>
              <a:t>Continuous Integration (CI)</a:t>
            </a:r>
            <a:endParaRPr lang="en-US" sz="1600" dirty="0"/>
          </a:p>
          <a:p>
            <a:r>
              <a:rPr lang="en-US" sz="1600" dirty="0">
                <a:hlinkClick r:id="rId6"/>
              </a:rPr>
              <a:t>Automated Testing</a:t>
            </a:r>
            <a:endParaRPr lang="en-US" sz="1600" dirty="0"/>
          </a:p>
          <a:p>
            <a:r>
              <a:rPr lang="en-US" sz="1600" dirty="0">
                <a:hlinkClick r:id="rId7"/>
              </a:rPr>
              <a:t>Application Performance Monitoring/Management (APM)</a:t>
            </a:r>
            <a:endParaRPr lang="en-US" sz="1600" dirty="0"/>
          </a:p>
          <a:p>
            <a:r>
              <a:rPr lang="en-US" sz="1600" u="sng" dirty="0"/>
              <a:t>Continuous Deployment (CD)</a:t>
            </a:r>
            <a:r>
              <a:rPr lang="en-US" sz="1600" dirty="0"/>
              <a:t> </a:t>
            </a:r>
          </a:p>
          <a:p>
            <a:r>
              <a:rPr lang="en-US" sz="1600" dirty="0">
                <a:hlinkClick r:id="rId8"/>
              </a:rPr>
              <a:t>Release Management</a:t>
            </a:r>
            <a:endParaRPr lang="en-US" sz="1600" dirty="0"/>
          </a:p>
          <a:p>
            <a:r>
              <a:rPr lang="en-US" sz="1600" dirty="0">
                <a:hlinkClick r:id="rId9"/>
              </a:rPr>
              <a:t>Configuration Management</a:t>
            </a:r>
            <a:endParaRPr lang="en-US" sz="1600" dirty="0"/>
          </a:p>
          <a:p>
            <a:r>
              <a:rPr lang="en-US" sz="1600" dirty="0"/>
              <a:t>DevOps Fundamentals</a:t>
            </a:r>
          </a:p>
          <a:p>
            <a:pPr lvl="1">
              <a:buFont typeface="Arial" panose="020B0604020202020204" pitchFamily="34" charset="0"/>
              <a:buChar char="•"/>
            </a:pPr>
            <a:r>
              <a:rPr lang="en-US" sz="1100" dirty="0">
                <a:hlinkClick r:id="rId10"/>
              </a:rPr>
              <a:t>Advanced Monitoring</a:t>
            </a:r>
            <a:r>
              <a:rPr lang="en-US" sz="1100" dirty="0"/>
              <a:t> </a:t>
            </a:r>
          </a:p>
          <a:p>
            <a:pPr lvl="1">
              <a:buFont typeface="Arial" panose="020B0604020202020204" pitchFamily="34" charset="0"/>
              <a:buChar char="•"/>
            </a:pPr>
            <a:r>
              <a:rPr lang="en-US" sz="1100" dirty="0">
                <a:hlinkClick r:id="rId11"/>
              </a:rPr>
              <a:t>Capacity Management</a:t>
            </a:r>
            <a:endParaRPr lang="en-US" sz="1100" dirty="0"/>
          </a:p>
          <a:p>
            <a:pPr lvl="1">
              <a:buFont typeface="Arial" panose="020B0604020202020204" pitchFamily="34" charset="0"/>
              <a:buChar char="•"/>
            </a:pPr>
            <a:r>
              <a:rPr lang="en-US" sz="1100" dirty="0">
                <a:hlinkClick r:id="rId12"/>
              </a:rPr>
              <a:t>Feature Flags</a:t>
            </a:r>
            <a:endParaRPr lang="en-US" sz="1100" dirty="0"/>
          </a:p>
          <a:p>
            <a:pPr lvl="1">
              <a:buFont typeface="Arial" panose="020B0604020202020204" pitchFamily="34" charset="0"/>
              <a:buChar char="•"/>
            </a:pPr>
            <a:r>
              <a:rPr lang="en-US" sz="1100" dirty="0"/>
              <a:t>Self-Service Environments</a:t>
            </a:r>
          </a:p>
          <a:p>
            <a:pPr>
              <a:buFont typeface="Arial" panose="020B0604020202020204" pitchFamily="34" charset="0"/>
              <a:buChar char="•"/>
            </a:pPr>
            <a:r>
              <a:rPr lang="en-US" sz="1600" dirty="0"/>
              <a:t>Automated Recovery (Rollback &amp; Roll-Forward)</a:t>
            </a:r>
          </a:p>
          <a:p>
            <a:pPr>
              <a:buFont typeface="Arial" panose="020B0604020202020204" pitchFamily="34" charset="0"/>
              <a:buChar char="•"/>
            </a:pPr>
            <a:r>
              <a:rPr lang="en-US" sz="1600" dirty="0">
                <a:hlinkClick r:id="rId13"/>
              </a:rPr>
              <a:t>Hypothesis Driven Development</a:t>
            </a:r>
            <a:r>
              <a:rPr lang="en-US" sz="1600" dirty="0"/>
              <a:t> </a:t>
            </a:r>
          </a:p>
          <a:p>
            <a:pPr marL="742950" lvl="1" indent="-285750">
              <a:buFont typeface="Arial" panose="020B0604020202020204" pitchFamily="34" charset="0"/>
              <a:buChar char="•"/>
            </a:pPr>
            <a:r>
              <a:rPr lang="en-US" sz="1100" dirty="0">
                <a:hlinkClick r:id="rId14"/>
              </a:rPr>
              <a:t>Testing in Production</a:t>
            </a:r>
            <a:r>
              <a:rPr lang="en-US" sz="1100" dirty="0"/>
              <a:t> – partial user base</a:t>
            </a:r>
          </a:p>
          <a:p>
            <a:pPr marL="742950" lvl="1" indent="-285750">
              <a:buFont typeface="Arial" panose="020B0604020202020204" pitchFamily="34" charset="0"/>
              <a:buChar char="•"/>
            </a:pPr>
            <a:r>
              <a:rPr lang="en-US" sz="1100" dirty="0">
                <a:hlinkClick r:id="rId15"/>
              </a:rPr>
              <a:t>Fault Injection</a:t>
            </a:r>
            <a:r>
              <a:rPr lang="en-US" sz="1100" dirty="0"/>
              <a:t> </a:t>
            </a:r>
          </a:p>
          <a:p>
            <a:pPr marL="742950" lvl="1" indent="-285750">
              <a:buFont typeface="Arial" panose="020B0604020202020204" pitchFamily="34" charset="0"/>
              <a:buChar char="•"/>
            </a:pPr>
            <a:r>
              <a:rPr lang="en-US" sz="1100" dirty="0"/>
              <a:t>Usage Monitoring/Telemetry</a:t>
            </a:r>
          </a:p>
          <a:p>
            <a:pPr marL="742950" lvl="1" indent="-285750">
              <a:buFont typeface="Arial" panose="020B0604020202020204" pitchFamily="34" charset="0"/>
              <a:buChar char="•"/>
            </a:pPr>
            <a:r>
              <a:rPr lang="en-US" sz="1100" dirty="0">
                <a:hlinkClick r:id="rId16"/>
              </a:rPr>
              <a:t>A/B Testing</a:t>
            </a:r>
            <a:r>
              <a:rPr lang="en-US" sz="1100" dirty="0"/>
              <a:t> (aka canary testing)</a:t>
            </a:r>
          </a:p>
        </p:txBody>
      </p:sp>
      <p:sp>
        <p:nvSpPr>
          <p:cNvPr id="8" name="Rectangle 7"/>
          <p:cNvSpPr/>
          <p:nvPr/>
        </p:nvSpPr>
        <p:spPr>
          <a:xfrm>
            <a:off x="113122" y="6317864"/>
            <a:ext cx="7815394" cy="369332"/>
          </a:xfrm>
          <a:prstGeom prst="rect">
            <a:avLst/>
          </a:prstGeom>
        </p:spPr>
        <p:txBody>
          <a:bodyPr wrap="square">
            <a:spAutoFit/>
          </a:bodyPr>
          <a:lstStyle/>
          <a:p>
            <a:pPr>
              <a:defRPr/>
            </a:pPr>
            <a:r>
              <a:rPr lang="en-US" kern="0" dirty="0">
                <a:solidFill>
                  <a:srgbClr val="0070C0"/>
                </a:solidFill>
              </a:rPr>
              <a:t>http://itrevolution.com/the-three-ways-principles-underpinning-devops/ </a:t>
            </a:r>
          </a:p>
        </p:txBody>
      </p:sp>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24925" y="1311838"/>
            <a:ext cx="3798389" cy="1475967"/>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13314" y="3138419"/>
            <a:ext cx="3810000" cy="1188825"/>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13314" y="4774114"/>
            <a:ext cx="3810000" cy="1162774"/>
          </a:xfrm>
          <a:prstGeom prst="rect">
            <a:avLst/>
          </a:prstGeom>
        </p:spPr>
      </p:pic>
      <p:sp>
        <p:nvSpPr>
          <p:cNvPr id="3" name="Rectangle 2"/>
          <p:cNvSpPr/>
          <p:nvPr/>
        </p:nvSpPr>
        <p:spPr>
          <a:xfrm>
            <a:off x="7370955" y="5949353"/>
            <a:ext cx="4347409" cy="369332"/>
          </a:xfrm>
          <a:prstGeom prst="rect">
            <a:avLst/>
          </a:prstGeom>
        </p:spPr>
        <p:txBody>
          <a:bodyPr wrap="none">
            <a:spAutoFit/>
          </a:bodyPr>
          <a:lstStyle/>
          <a:p>
            <a:r>
              <a:rPr lang="en-US" dirty="0">
                <a:solidFill>
                  <a:srgbClr val="0070C0"/>
                </a:solidFill>
              </a:rPr>
              <a:t>http://www.itproguy.com/devops-practices/</a:t>
            </a:r>
          </a:p>
        </p:txBody>
      </p:sp>
    </p:spTree>
    <p:extLst>
      <p:ext uri="{BB962C8B-B14F-4D97-AF65-F5344CB8AC3E}">
        <p14:creationId xmlns:p14="http://schemas.microsoft.com/office/powerpoint/2010/main" val="2182798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81895"/>
            <a:ext cx="11201400" cy="615553"/>
          </a:xfrm>
        </p:spPr>
        <p:txBody>
          <a:bodyPr>
            <a:normAutofit fontScale="90000"/>
          </a:bodyPr>
          <a:lstStyle/>
          <a:p>
            <a:r>
              <a:rPr lang="en-US" dirty="0">
                <a:solidFill>
                  <a:schemeClr val="tx1"/>
                </a:solidFill>
              </a:rPr>
              <a:t>Traditional vs modern dev-ops</a:t>
            </a:r>
          </a:p>
        </p:txBody>
      </p:sp>
      <p:graphicFrame>
        <p:nvGraphicFramePr>
          <p:cNvPr id="4" name="Table 3"/>
          <p:cNvGraphicFramePr>
            <a:graphicFrameLocks noGrp="1"/>
          </p:cNvGraphicFramePr>
          <p:nvPr>
            <p:extLst/>
          </p:nvPr>
        </p:nvGraphicFramePr>
        <p:xfrm>
          <a:off x="568047" y="1157220"/>
          <a:ext cx="10906502" cy="5451696"/>
        </p:xfrm>
        <a:graphic>
          <a:graphicData uri="http://schemas.openxmlformats.org/drawingml/2006/table">
            <a:tbl>
              <a:tblPr firstRow="1" firstCol="1" bandRow="1">
                <a:tableStyleId>{21E4AEA4-8DFA-4A89-87EB-49C32662AFE0}</a:tableStyleId>
              </a:tblPr>
              <a:tblGrid>
                <a:gridCol w="3634586">
                  <a:extLst>
                    <a:ext uri="{9D8B030D-6E8A-4147-A177-3AD203B41FA5}">
                      <a16:colId xmlns:a16="http://schemas.microsoft.com/office/drawing/2014/main" val="20000"/>
                    </a:ext>
                  </a:extLst>
                </a:gridCol>
                <a:gridCol w="3635958">
                  <a:extLst>
                    <a:ext uri="{9D8B030D-6E8A-4147-A177-3AD203B41FA5}">
                      <a16:colId xmlns:a16="http://schemas.microsoft.com/office/drawing/2014/main" val="20001"/>
                    </a:ext>
                  </a:extLst>
                </a:gridCol>
                <a:gridCol w="3635958">
                  <a:extLst>
                    <a:ext uri="{9D8B030D-6E8A-4147-A177-3AD203B41FA5}">
                      <a16:colId xmlns:a16="http://schemas.microsoft.com/office/drawing/2014/main" val="20002"/>
                    </a:ext>
                  </a:extLst>
                </a:gridCol>
              </a:tblGrid>
              <a:tr h="842825">
                <a:tc>
                  <a:txBody>
                    <a:bodyPr/>
                    <a:lstStyle/>
                    <a:p>
                      <a:pPr marL="0" marR="0">
                        <a:lnSpc>
                          <a:spcPts val="1200"/>
                        </a:lnSpc>
                        <a:spcBef>
                          <a:spcPts val="0"/>
                        </a:spcBef>
                        <a:spcAft>
                          <a:spcPts val="600"/>
                        </a:spcAft>
                      </a:pPr>
                      <a:r>
                        <a:rPr lang="en-US" sz="1800" dirty="0">
                          <a:effectLst/>
                        </a:rPr>
                        <a:t>Category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Traditional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Modern DevOps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0"/>
                  </a:ext>
                </a:extLst>
              </a:tr>
              <a:tr h="512097">
                <a:tc>
                  <a:txBody>
                    <a:bodyPr/>
                    <a:lstStyle/>
                    <a:p>
                      <a:pPr marL="0" marR="0">
                        <a:lnSpc>
                          <a:spcPts val="1200"/>
                        </a:lnSpc>
                        <a:spcBef>
                          <a:spcPts val="0"/>
                        </a:spcBef>
                        <a:spcAft>
                          <a:spcPts val="600"/>
                        </a:spcAft>
                      </a:pPr>
                      <a:r>
                        <a:rPr lang="en-US" sz="1800" dirty="0">
                          <a:effectLst/>
                        </a:rPr>
                        <a:t>Quality of code check-ins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Unknown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Validated through unit tests</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1"/>
                  </a:ext>
                </a:extLst>
              </a:tr>
              <a:tr h="512097">
                <a:tc>
                  <a:txBody>
                    <a:bodyPr/>
                    <a:lstStyle/>
                    <a:p>
                      <a:pPr marL="0" marR="0">
                        <a:lnSpc>
                          <a:spcPts val="1200"/>
                        </a:lnSpc>
                        <a:spcBef>
                          <a:spcPts val="0"/>
                        </a:spcBef>
                        <a:spcAft>
                          <a:spcPts val="600"/>
                        </a:spcAft>
                      </a:pPr>
                      <a:r>
                        <a:rPr lang="en-US" sz="1800" dirty="0">
                          <a:effectLst/>
                        </a:rPr>
                        <a:t>Environment Creation/Configuration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Manual </a:t>
                      </a:r>
                      <a:endParaRPr lang="en-US" sz="180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Automated</a:t>
                      </a:r>
                    </a:p>
                  </a:txBody>
                  <a:tcPr marL="67232" marR="67232" marT="0" marB="0" anchor="ctr"/>
                </a:tc>
                <a:extLst>
                  <a:ext uri="{0D108BD9-81ED-4DB2-BD59-A6C34878D82A}">
                    <a16:rowId xmlns:a16="http://schemas.microsoft.com/office/drawing/2014/main" val="10002"/>
                  </a:ext>
                </a:extLst>
              </a:tr>
              <a:tr h="1024193">
                <a:tc>
                  <a:txBody>
                    <a:bodyPr/>
                    <a:lstStyle/>
                    <a:p>
                      <a:pPr marL="0" marR="0">
                        <a:lnSpc>
                          <a:spcPts val="1200"/>
                        </a:lnSpc>
                        <a:spcBef>
                          <a:spcPts val="0"/>
                        </a:spcBef>
                        <a:spcAft>
                          <a:spcPts val="600"/>
                        </a:spcAft>
                      </a:pPr>
                      <a:r>
                        <a:rPr lang="en-US" sz="1800" dirty="0">
                          <a:effectLst/>
                        </a:rPr>
                        <a:t>Deployment Frequency</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1-2 months (or less frequent)</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Deploy whenever needed, including several per day</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3"/>
                  </a:ext>
                </a:extLst>
              </a:tr>
              <a:tr h="512097">
                <a:tc>
                  <a:txBody>
                    <a:bodyPr/>
                    <a:lstStyle/>
                    <a:p>
                      <a:pPr marL="0" marR="0">
                        <a:lnSpc>
                          <a:spcPts val="1200"/>
                        </a:lnSpc>
                        <a:spcBef>
                          <a:spcPts val="0"/>
                        </a:spcBef>
                        <a:spcAft>
                          <a:spcPts val="600"/>
                        </a:spcAft>
                      </a:pPr>
                      <a:r>
                        <a:rPr lang="en-US" sz="1800" dirty="0">
                          <a:effectLst/>
                        </a:rPr>
                        <a:t>App Deployment Process</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Requires meetings and planning </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Push-button deployment</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4"/>
                  </a:ext>
                </a:extLst>
              </a:tr>
              <a:tr h="512097">
                <a:tc>
                  <a:txBody>
                    <a:bodyPr/>
                    <a:lstStyle/>
                    <a:p>
                      <a:pPr marL="0" marR="0">
                        <a:lnSpc>
                          <a:spcPts val="1200"/>
                        </a:lnSpc>
                        <a:spcBef>
                          <a:spcPts val="0"/>
                        </a:spcBef>
                        <a:spcAft>
                          <a:spcPts val="600"/>
                        </a:spcAft>
                      </a:pPr>
                      <a:r>
                        <a:rPr lang="en-US" sz="1800" dirty="0">
                          <a:effectLst/>
                        </a:rPr>
                        <a:t>Deployment validation</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Manual</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Automated</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5"/>
                  </a:ext>
                </a:extLst>
              </a:tr>
              <a:tr h="1024193">
                <a:tc>
                  <a:txBody>
                    <a:bodyPr/>
                    <a:lstStyle/>
                    <a:p>
                      <a:pPr marL="0" marR="0">
                        <a:lnSpc>
                          <a:spcPts val="1200"/>
                        </a:lnSpc>
                        <a:spcBef>
                          <a:spcPts val="0"/>
                        </a:spcBef>
                        <a:spcAft>
                          <a:spcPts val="600"/>
                        </a:spcAft>
                      </a:pPr>
                      <a:r>
                        <a:rPr lang="en-US" sz="1800" dirty="0">
                          <a:effectLst/>
                        </a:rPr>
                        <a:t>Monitoring</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Minimal to none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a:effectLst/>
                        </a:rPr>
                        <a:t>Health and Performance monitoring</a:t>
                      </a:r>
                      <a:endParaRPr lang="en-US" sz="180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6"/>
                  </a:ext>
                </a:extLst>
              </a:tr>
              <a:tr h="512097">
                <a:tc>
                  <a:txBody>
                    <a:bodyPr/>
                    <a:lstStyle/>
                    <a:p>
                      <a:pPr marL="0" marR="0">
                        <a:lnSpc>
                          <a:spcPts val="1200"/>
                        </a:lnSpc>
                        <a:spcBef>
                          <a:spcPts val="0"/>
                        </a:spcBef>
                        <a:spcAft>
                          <a:spcPts val="600"/>
                        </a:spcAft>
                      </a:pPr>
                      <a:r>
                        <a:rPr lang="en-US" sz="1800" dirty="0">
                          <a:effectLst/>
                        </a:rPr>
                        <a:t>Dev and Ops relationship</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Blame culture</a:t>
                      </a:r>
                      <a:endParaRPr lang="en-US" sz="1800" dirty="0">
                        <a:solidFill>
                          <a:srgbClr val="000000"/>
                        </a:solidFill>
                        <a:effectLst/>
                        <a:latin typeface="Times New Roman" charset="0"/>
                        <a:ea typeface="SimSun" charset="-122"/>
                      </a:endParaRPr>
                    </a:p>
                  </a:txBody>
                  <a:tcPr marL="67232" marR="67232" marT="0" marB="0" anchor="ctr"/>
                </a:tc>
                <a:tc>
                  <a:txBody>
                    <a:bodyPr/>
                    <a:lstStyle/>
                    <a:p>
                      <a:pPr marL="0" marR="0">
                        <a:lnSpc>
                          <a:spcPts val="1200"/>
                        </a:lnSpc>
                        <a:spcBef>
                          <a:spcPts val="0"/>
                        </a:spcBef>
                        <a:spcAft>
                          <a:spcPts val="600"/>
                        </a:spcAft>
                      </a:pPr>
                      <a:r>
                        <a:rPr lang="en-US" sz="1800" dirty="0">
                          <a:effectLst/>
                        </a:rPr>
                        <a:t>Culture of trust</a:t>
                      </a:r>
                      <a:endParaRPr lang="en-US" sz="1800" dirty="0">
                        <a:solidFill>
                          <a:srgbClr val="000000"/>
                        </a:solidFill>
                        <a:effectLst/>
                        <a:latin typeface="Times New Roman" charset="0"/>
                        <a:ea typeface="SimSun" charset="-122"/>
                      </a:endParaRPr>
                    </a:p>
                  </a:txBody>
                  <a:tcPr marL="67232" marR="67232"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057613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70266"/>
            <a:ext cx="11655840" cy="899537"/>
          </a:xfrm>
        </p:spPr>
        <p:txBody>
          <a:bodyPr/>
          <a:lstStyle/>
          <a:p>
            <a:r>
              <a:rPr lang="en-US" dirty="0">
                <a:solidFill>
                  <a:schemeClr val="tx1"/>
                </a:solidFill>
              </a:rPr>
              <a:t>Containerization</a:t>
            </a:r>
          </a:p>
        </p:txBody>
      </p:sp>
      <p:sp>
        <p:nvSpPr>
          <p:cNvPr id="3" name="Text Placeholder 2"/>
          <p:cNvSpPr>
            <a:spLocks noGrp="1"/>
          </p:cNvSpPr>
          <p:nvPr>
            <p:ph type="body" sz="quarter" idx="10"/>
          </p:nvPr>
        </p:nvSpPr>
        <p:spPr>
          <a:xfrm>
            <a:off x="270068" y="1661532"/>
            <a:ext cx="4978609" cy="4431664"/>
          </a:xfrm>
        </p:spPr>
        <p:txBody>
          <a:bodyPr/>
          <a:lstStyle/>
          <a:p>
            <a:pPr>
              <a:buFont typeface="Wingdings" panose="05000000000000000000" pitchFamily="2" charset="2"/>
              <a:buChar char="§"/>
            </a:pPr>
            <a:r>
              <a:rPr lang="en-US" sz="3528" dirty="0"/>
              <a:t>Abstract the unit of work from the VM</a:t>
            </a:r>
          </a:p>
          <a:p>
            <a:pPr>
              <a:buFont typeface="Wingdings" panose="05000000000000000000" pitchFamily="2" charset="2"/>
              <a:buChar char="§"/>
            </a:pPr>
            <a:r>
              <a:rPr lang="en-US" sz="3528" dirty="0"/>
              <a:t>Lightweight, fast provisioning, density</a:t>
            </a:r>
          </a:p>
          <a:p>
            <a:pPr>
              <a:buFont typeface="Wingdings" panose="05000000000000000000" pitchFamily="2" charset="2"/>
              <a:buChar char="§"/>
            </a:pPr>
            <a:r>
              <a:rPr lang="en-US" sz="3528" dirty="0"/>
              <a:t>Simplify application updates</a:t>
            </a:r>
          </a:p>
          <a:p>
            <a:r>
              <a:rPr lang="en-US" sz="3528" dirty="0"/>
              <a:t>Works with cluster managers for auto-scale capabilities</a:t>
            </a:r>
          </a:p>
        </p:txBody>
      </p:sp>
      <p:sp>
        <p:nvSpPr>
          <p:cNvPr id="4" name="Rectangle 3"/>
          <p:cNvSpPr/>
          <p:nvPr/>
        </p:nvSpPr>
        <p:spPr>
          <a:xfrm>
            <a:off x="5462390" y="2989597"/>
            <a:ext cx="3041873" cy="3137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- 1</a:t>
            </a:r>
          </a:p>
        </p:txBody>
      </p:sp>
      <p:sp>
        <p:nvSpPr>
          <p:cNvPr id="5" name="Rectangle 4"/>
          <p:cNvSpPr/>
          <p:nvPr/>
        </p:nvSpPr>
        <p:spPr>
          <a:xfrm>
            <a:off x="5654244" y="3522787"/>
            <a:ext cx="1172490"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6" name="Rectangle 5"/>
          <p:cNvSpPr/>
          <p:nvPr/>
        </p:nvSpPr>
        <p:spPr>
          <a:xfrm>
            <a:off x="7040446" y="3503874"/>
            <a:ext cx="1226569" cy="869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7" name="Rectangle 6"/>
          <p:cNvSpPr/>
          <p:nvPr/>
        </p:nvSpPr>
        <p:spPr>
          <a:xfrm>
            <a:off x="6255829" y="4496082"/>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8" name="Rectangle 7"/>
          <p:cNvSpPr/>
          <p:nvPr/>
        </p:nvSpPr>
        <p:spPr>
          <a:xfrm>
            <a:off x="8717976" y="2980073"/>
            <a:ext cx="3120653" cy="3147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kern="0" dirty="0">
                <a:solidFill>
                  <a:sysClr val="windowText" lastClr="000000"/>
                </a:solidFill>
              </a:rPr>
              <a:t>Container Host - 2</a:t>
            </a:r>
          </a:p>
        </p:txBody>
      </p:sp>
      <p:sp>
        <p:nvSpPr>
          <p:cNvPr id="9" name="Rectangle 8"/>
          <p:cNvSpPr/>
          <p:nvPr/>
        </p:nvSpPr>
        <p:spPr>
          <a:xfrm>
            <a:off x="8953880" y="3494347"/>
            <a:ext cx="1246876"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0" name="Rectangle 9"/>
          <p:cNvSpPr/>
          <p:nvPr/>
        </p:nvSpPr>
        <p:spPr>
          <a:xfrm>
            <a:off x="10412658" y="3494347"/>
            <a:ext cx="1164069" cy="8789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A</a:t>
            </a:r>
          </a:p>
        </p:txBody>
      </p:sp>
      <p:sp>
        <p:nvSpPr>
          <p:cNvPr id="11" name="Rectangle 10"/>
          <p:cNvSpPr/>
          <p:nvPr/>
        </p:nvSpPr>
        <p:spPr>
          <a:xfrm>
            <a:off x="9670905" y="4486625"/>
            <a:ext cx="1323787" cy="8018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r>
              <a:rPr lang="en-US" kern="0" dirty="0">
                <a:solidFill>
                  <a:sysClr val="windowText" lastClr="000000"/>
                </a:solidFill>
              </a:rPr>
              <a:t>Container</a:t>
            </a:r>
          </a:p>
          <a:p>
            <a:pPr algn="ctr" defTabSz="896386"/>
            <a:r>
              <a:rPr lang="en-US" kern="0" dirty="0">
                <a:solidFill>
                  <a:sysClr val="windowText" lastClr="000000"/>
                </a:solidFill>
              </a:rPr>
              <a:t>B</a:t>
            </a:r>
          </a:p>
        </p:txBody>
      </p:sp>
      <p:sp>
        <p:nvSpPr>
          <p:cNvPr id="12" name="Rectangle 11"/>
          <p:cNvSpPr/>
          <p:nvPr/>
        </p:nvSpPr>
        <p:spPr>
          <a:xfrm>
            <a:off x="5654244" y="5435492"/>
            <a:ext cx="6000083" cy="5238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896386"/>
            <a:r>
              <a:rPr lang="en-US" kern="0" dirty="0">
                <a:solidFill>
                  <a:sysClr val="windowText" lastClr="000000"/>
                </a:solidFill>
              </a:rPr>
              <a:t>Orchestration Engine</a:t>
            </a:r>
          </a:p>
        </p:txBody>
      </p:sp>
      <p:sp>
        <p:nvSpPr>
          <p:cNvPr id="13" name="Rectangle 12"/>
          <p:cNvSpPr/>
          <p:nvPr/>
        </p:nvSpPr>
        <p:spPr>
          <a:xfrm>
            <a:off x="6917723" y="440918"/>
            <a:ext cx="3409466" cy="16025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896386"/>
            <a:r>
              <a:rPr lang="en-US" sz="2000" b="1" u="sng" kern="0" dirty="0">
                <a:solidFill>
                  <a:sysClr val="windowText" lastClr="000000"/>
                </a:solidFill>
              </a:rPr>
              <a:t>ARM Template</a:t>
            </a:r>
            <a:endParaRPr lang="en-US" kern="0" dirty="0">
              <a:solidFill>
                <a:sysClr val="windowText" lastClr="000000"/>
              </a:solidFill>
            </a:endParaRPr>
          </a:p>
          <a:p>
            <a:pPr algn="ctr" defTabSz="896386"/>
            <a:r>
              <a:rPr lang="en-US" i="1" kern="0" dirty="0">
                <a:solidFill>
                  <a:sysClr val="windowText" lastClr="000000"/>
                </a:solidFill>
              </a:rPr>
              <a:t>2 Hosts</a:t>
            </a:r>
          </a:p>
          <a:p>
            <a:pPr algn="ctr" defTabSz="896386"/>
            <a:endParaRPr lang="en-US" i="1" kern="0" dirty="0">
              <a:solidFill>
                <a:sysClr val="windowText" lastClr="000000"/>
              </a:solidFill>
            </a:endParaRPr>
          </a:p>
          <a:p>
            <a:pPr algn="ctr" defTabSz="896386"/>
            <a:r>
              <a:rPr lang="en-US" i="1" kern="0" dirty="0">
                <a:solidFill>
                  <a:sysClr val="windowText" lastClr="000000"/>
                </a:solidFill>
              </a:rPr>
              <a:t>4 Instances of Container A</a:t>
            </a:r>
          </a:p>
          <a:p>
            <a:pPr algn="ctr" defTabSz="896386"/>
            <a:r>
              <a:rPr lang="en-US" i="1" kern="0" dirty="0">
                <a:solidFill>
                  <a:sysClr val="windowText" lastClr="000000"/>
                </a:solidFill>
              </a:rPr>
              <a:t>2 Instances of Container B</a:t>
            </a:r>
          </a:p>
        </p:txBody>
      </p:sp>
      <p:sp>
        <p:nvSpPr>
          <p:cNvPr id="14" name="Right Arrow 13"/>
          <p:cNvSpPr/>
          <p:nvPr/>
        </p:nvSpPr>
        <p:spPr>
          <a:xfrm rot="5400000">
            <a:off x="8262556" y="2140591"/>
            <a:ext cx="672318" cy="723796"/>
          </a:xfrm>
          <a:prstGeom prst="rightArrow">
            <a:avLst>
              <a:gd name="adj1" fmla="val 50000"/>
              <a:gd name="adj2" fmla="val 48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sysClr val="windowText" lastClr="000000"/>
              </a:solidFill>
            </a:endParaRPr>
          </a:p>
        </p:txBody>
      </p:sp>
      <p:sp>
        <p:nvSpPr>
          <p:cNvPr id="15" name="Rectangle: Top Corners Snipped 14"/>
          <p:cNvSpPr/>
          <p:nvPr/>
        </p:nvSpPr>
        <p:spPr bwMode="auto">
          <a:xfrm>
            <a:off x="217122" y="1132933"/>
            <a:ext cx="5008020" cy="5553307"/>
          </a:xfrm>
          <a:prstGeom prst="snip2Same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4800" dirty="0">
                <a:gradFill>
                  <a:gsLst>
                    <a:gs pos="16814">
                      <a:srgbClr val="FFFFFF"/>
                    </a:gs>
                    <a:gs pos="46000">
                      <a:srgbClr val="FFFFFF"/>
                    </a:gs>
                  </a:gsLst>
                  <a:lin ang="5400000" scaled="0"/>
                </a:gradFill>
              </a:rPr>
              <a:t>Container are… </a:t>
            </a:r>
            <a:r>
              <a:rPr lang="en-US" sz="4000" dirty="0">
                <a:gradFill>
                  <a:gsLst>
                    <a:gs pos="16814">
                      <a:srgbClr val="FFFFFF"/>
                    </a:gs>
                    <a:gs pos="46000">
                      <a:srgbClr val="FFFFFF"/>
                    </a:gs>
                  </a:gsLst>
                  <a:lin ang="5400000" scaled="0"/>
                </a:gradFill>
              </a:rPr>
              <a:t>a technology that ENABLES and ACCELERATES </a:t>
            </a:r>
            <a:r>
              <a:rPr lang="en-US" sz="6000" dirty="0">
                <a:gradFill>
                  <a:gsLst>
                    <a:gs pos="16814">
                      <a:srgbClr val="FFFFFF"/>
                    </a:gs>
                    <a:gs pos="46000">
                      <a:srgbClr val="FFFFFF"/>
                    </a:gs>
                  </a:gsLst>
                  <a:lin ang="5400000" scaled="0"/>
                </a:gradFill>
              </a:rPr>
              <a:t>DevOps</a:t>
            </a:r>
            <a:endParaRPr lang="en-US" sz="4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94423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3" y="240084"/>
            <a:ext cx="11379200" cy="1325563"/>
          </a:xfrm>
        </p:spPr>
        <p:txBody>
          <a:bodyPr/>
          <a:lstStyle/>
          <a:p>
            <a:r>
              <a:rPr lang="en-US" sz="4400" dirty="0"/>
              <a:t>Cloud is a new way to think about a datacenter </a:t>
            </a:r>
          </a:p>
        </p:txBody>
      </p:sp>
      <p:sp>
        <p:nvSpPr>
          <p:cNvPr id="5" name="Rectangle 4"/>
          <p:cNvSpPr/>
          <p:nvPr/>
        </p:nvSpPr>
        <p:spPr bwMode="auto">
          <a:xfrm>
            <a:off x="1627676"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VIRTUAL</a:t>
            </a:r>
          </a:p>
          <a:p>
            <a:pPr algn="ctr" defTabSz="895922" fontAlgn="base">
              <a:spcBef>
                <a:spcPct val="0"/>
              </a:spcBef>
              <a:spcAft>
                <a:spcPct val="0"/>
              </a:spcAft>
              <a:defRPr/>
            </a:pPr>
            <a:r>
              <a:rPr lang="en-US" sz="1921">
                <a:solidFill>
                  <a:srgbClr val="FFFFFF"/>
                </a:solidFill>
                <a:latin typeface="Segoe UI"/>
              </a:rPr>
              <a:t>MACHINES</a:t>
            </a:r>
          </a:p>
        </p:txBody>
      </p:sp>
      <p:sp>
        <p:nvSpPr>
          <p:cNvPr id="6" name="Rectangle 5"/>
          <p:cNvSpPr/>
          <p:nvPr/>
        </p:nvSpPr>
        <p:spPr bwMode="auto">
          <a:xfrm>
            <a:off x="3907919" y="2812661"/>
            <a:ext cx="2098551"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VM SCALE SETS</a:t>
            </a:r>
          </a:p>
        </p:txBody>
      </p:sp>
      <p:sp>
        <p:nvSpPr>
          <p:cNvPr id="7" name="Rectangle 6"/>
          <p:cNvSpPr/>
          <p:nvPr/>
        </p:nvSpPr>
        <p:spPr bwMode="auto">
          <a:xfrm>
            <a:off x="6183593" y="2812661"/>
            <a:ext cx="2103120"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CONTAINER SERVICE</a:t>
            </a:r>
          </a:p>
        </p:txBody>
      </p:sp>
      <p:sp>
        <p:nvSpPr>
          <p:cNvPr id="8" name="Rectangle 7"/>
          <p:cNvSpPr/>
          <p:nvPr/>
        </p:nvSpPr>
        <p:spPr bwMode="auto">
          <a:xfrm>
            <a:off x="8463837" y="2812661"/>
            <a:ext cx="2098284" cy="1054159"/>
          </a:xfrm>
          <a:prstGeom prst="rect">
            <a:avLst/>
          </a:prstGeom>
          <a:solidFill>
            <a:srgbClr val="107C10"/>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FFFFFF"/>
                </a:solidFill>
                <a:latin typeface="Segoe UI"/>
              </a:rPr>
              <a:t>SERVICE FABRIC</a:t>
            </a:r>
            <a:endParaRPr lang="en-US" sz="1765">
              <a:solidFill>
                <a:srgbClr val="FFFFFF"/>
              </a:solidFill>
              <a:latin typeface="Segoe UI"/>
            </a:endParaRPr>
          </a:p>
        </p:txBody>
      </p:sp>
      <p:sp>
        <p:nvSpPr>
          <p:cNvPr id="17" name="Rectangle 16"/>
          <p:cNvSpPr/>
          <p:nvPr/>
        </p:nvSpPr>
        <p:spPr bwMode="auto">
          <a:xfrm>
            <a:off x="8463837" y="4521352"/>
            <a:ext cx="2098284"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a:solidFill>
                  <a:srgbClr val="505050">
                    <a:lumMod val="75000"/>
                    <a:lumOff val="25000"/>
                  </a:srgbClr>
                </a:solidFill>
                <a:latin typeface="Segoe UI"/>
              </a:rPr>
              <a:t>Cloud Foundry,</a:t>
            </a:r>
          </a:p>
          <a:p>
            <a:pPr algn="ctr" defTabSz="895922" fontAlgn="base">
              <a:spcBef>
                <a:spcPct val="0"/>
              </a:spcBef>
              <a:spcAft>
                <a:spcPct val="0"/>
              </a:spcAft>
              <a:defRPr/>
            </a:pPr>
            <a:r>
              <a:rPr lang="en-US">
                <a:solidFill>
                  <a:srgbClr val="505050">
                    <a:lumMod val="75000"/>
                    <a:lumOff val="25000"/>
                  </a:srgbClr>
                </a:solidFill>
                <a:latin typeface="Segoe UI"/>
              </a:rPr>
              <a:t>Marathon, </a:t>
            </a:r>
            <a:r>
              <a:rPr lang="en-US" err="1">
                <a:solidFill>
                  <a:srgbClr val="505050">
                    <a:lumMod val="75000"/>
                    <a:lumOff val="25000"/>
                  </a:srgbClr>
                </a:solidFill>
                <a:latin typeface="Segoe UI"/>
              </a:rPr>
              <a:t>Deis</a:t>
            </a:r>
            <a:r>
              <a:rPr lang="en-US">
                <a:solidFill>
                  <a:srgbClr val="505050">
                    <a:lumMod val="75000"/>
                    <a:lumOff val="25000"/>
                  </a:srgbClr>
                </a:solidFill>
                <a:latin typeface="Segoe UI"/>
              </a:rPr>
              <a:t>, OpenShift etc.</a:t>
            </a:r>
          </a:p>
        </p:txBody>
      </p:sp>
      <p:sp>
        <p:nvSpPr>
          <p:cNvPr id="18" name="Rectangle 17"/>
          <p:cNvSpPr/>
          <p:nvPr/>
        </p:nvSpPr>
        <p:spPr bwMode="auto">
          <a:xfrm>
            <a:off x="6179503" y="4521352"/>
            <a:ext cx="2088563"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a:solidFill>
                  <a:srgbClr val="505050">
                    <a:lumMod val="75000"/>
                    <a:lumOff val="25000"/>
                  </a:srgbClr>
                </a:solidFill>
                <a:latin typeface="Segoe UI"/>
              </a:rPr>
              <a:t>Docker Swarm</a:t>
            </a:r>
          </a:p>
          <a:p>
            <a:pPr algn="ctr" defTabSz="895922" fontAlgn="base">
              <a:spcBef>
                <a:spcPct val="0"/>
              </a:spcBef>
              <a:spcAft>
                <a:spcPct val="0"/>
              </a:spcAft>
              <a:defRPr/>
            </a:pPr>
            <a:r>
              <a:rPr lang="en-US" err="1">
                <a:solidFill>
                  <a:srgbClr val="505050">
                    <a:lumMod val="75000"/>
                    <a:lumOff val="25000"/>
                  </a:srgbClr>
                </a:solidFill>
                <a:latin typeface="Segoe UI"/>
              </a:rPr>
              <a:t>Mesos</a:t>
            </a:r>
            <a:r>
              <a:rPr lang="en-US">
                <a:solidFill>
                  <a:srgbClr val="505050">
                    <a:lumMod val="75000"/>
                    <a:lumOff val="25000"/>
                  </a:srgbClr>
                </a:solidFill>
                <a:latin typeface="Segoe UI"/>
              </a:rPr>
              <a:t>, etc.,</a:t>
            </a:r>
          </a:p>
        </p:txBody>
      </p:sp>
      <p:sp>
        <p:nvSpPr>
          <p:cNvPr id="19" name="Rectangle 18"/>
          <p:cNvSpPr/>
          <p:nvPr/>
        </p:nvSpPr>
        <p:spPr bwMode="auto">
          <a:xfrm>
            <a:off x="1627676" y="4521949"/>
            <a:ext cx="4385857" cy="1051560"/>
          </a:xfrm>
          <a:prstGeom prst="rect">
            <a:avLst/>
          </a:prstGeom>
          <a:solidFill>
            <a:schemeClr val="bg1">
              <a:lumMod val="95000"/>
            </a:schemeClr>
          </a:solidFill>
          <a:ln>
            <a:no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lIns="0" rIns="0" anchor="ctr"/>
          <a:lstStyle/>
          <a:p>
            <a:pPr algn="ctr" defTabSz="895922" fontAlgn="base">
              <a:spcBef>
                <a:spcPct val="0"/>
              </a:spcBef>
              <a:spcAft>
                <a:spcPct val="0"/>
              </a:spcAft>
              <a:defRPr/>
            </a:pPr>
            <a:r>
              <a:rPr lang="en-US" sz="1921">
                <a:solidFill>
                  <a:srgbClr val="505050">
                    <a:lumMod val="75000"/>
                    <a:lumOff val="25000"/>
                  </a:srgbClr>
                </a:solidFill>
                <a:latin typeface="Segoe UI"/>
              </a:rPr>
              <a:t>Windows and Linux</a:t>
            </a:r>
          </a:p>
          <a:p>
            <a:pPr algn="ctr" defTabSz="895922" fontAlgn="base">
              <a:spcBef>
                <a:spcPct val="0"/>
              </a:spcBef>
              <a:spcAft>
                <a:spcPct val="0"/>
              </a:spcAft>
              <a:defRPr/>
            </a:pPr>
            <a:r>
              <a:rPr lang="en-US">
                <a:solidFill>
                  <a:srgbClr val="505050">
                    <a:lumMod val="75000"/>
                    <a:lumOff val="25000"/>
                  </a:srgbClr>
                </a:solidFill>
                <a:latin typeface="Segoe UI"/>
              </a:rPr>
              <a:t>.NET, Java, Python, PHP, Ruby, GO, Node.JS</a:t>
            </a:r>
          </a:p>
        </p:txBody>
      </p:sp>
      <p:pic>
        <p:nvPicPr>
          <p:cNvPr id="45" name="Picture 44" descr="12 Great Background Designs"/>
          <p:cNvPicPr>
            <a:picLocks noChangeAspect="1"/>
          </p:cNvPicPr>
          <p:nvPr/>
        </p:nvPicPr>
        <p:blipFill rotWithShape="1">
          <a:blip r:embed="rId3" cstate="print">
            <a:extLst>
              <a:ext uri="{28A0092B-C50C-407E-A947-70E740481C1C}">
                <a14:useLocalDpi xmlns:a14="http://schemas.microsoft.com/office/drawing/2010/main" val="0"/>
              </a:ext>
            </a:extLst>
          </a:blip>
          <a:srcRect t="2522" b="9211"/>
          <a:stretch/>
        </p:blipFill>
        <p:spPr>
          <a:xfrm>
            <a:off x="6183593" y="1358294"/>
            <a:ext cx="2103120" cy="1392273"/>
          </a:xfrm>
          <a:prstGeom prst="rect">
            <a:avLst/>
          </a:prstGeom>
          <a:ln>
            <a:solidFill>
              <a:schemeClr val="tx1">
                <a:lumMod val="25000"/>
                <a:lumOff val="75000"/>
              </a:schemeClr>
            </a:solidFill>
          </a:ln>
        </p:spPr>
      </p:pic>
      <p:pic>
        <p:nvPicPr>
          <p:cNvPr id="47" name="Picture 46" descr="orchestra+conduct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37" y="1358295"/>
            <a:ext cx="2098284" cy="1392273"/>
          </a:xfrm>
          <a:prstGeom prst="rect">
            <a:avLst/>
          </a:prstGeom>
          <a:ln>
            <a:solidFill>
              <a:schemeClr val="tx1">
                <a:lumMod val="25000"/>
                <a:lumOff val="75000"/>
              </a:schemeClr>
            </a:solidFill>
          </a:ln>
        </p:spPr>
      </p:pic>
      <p:grpSp>
        <p:nvGrpSpPr>
          <p:cNvPr id="16" name="Group 15"/>
          <p:cNvGrpSpPr/>
          <p:nvPr/>
        </p:nvGrpSpPr>
        <p:grpSpPr>
          <a:xfrm>
            <a:off x="1627676" y="1358294"/>
            <a:ext cx="2103120" cy="1389888"/>
            <a:chOff x="1330190" y="1358294"/>
            <a:chExt cx="2103120" cy="1389888"/>
          </a:xfrm>
        </p:grpSpPr>
        <p:grpSp>
          <p:nvGrpSpPr>
            <p:cNvPr id="48" name="Group 47"/>
            <p:cNvGrpSpPr/>
            <p:nvPr/>
          </p:nvGrpSpPr>
          <p:grpSpPr>
            <a:xfrm>
              <a:off x="1330190" y="1358294"/>
              <a:ext cx="2103120" cy="1389888"/>
              <a:chOff x="2755162" y="3813713"/>
              <a:chExt cx="2103120" cy="1389888"/>
            </a:xfrm>
          </p:grpSpPr>
          <p:sp>
            <p:nvSpPr>
              <p:cNvPr id="49" name="Rectangle 48"/>
              <p:cNvSpPr/>
              <p:nvPr/>
            </p:nvSpPr>
            <p:spPr>
              <a:xfrm>
                <a:off x="2755162" y="3813713"/>
                <a:ext cx="2103120" cy="138988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pic>
            <p:nvPicPr>
              <p:cNvPr id="50" name="Picture 49" descr="How to Successfully Bath Your Colorado Dog"/>
              <p:cNvPicPr>
                <a:picLocks noChangeAspect="1"/>
              </p:cNvPicPr>
              <p:nvPr/>
            </p:nvPicPr>
            <p:blipFill rotWithShape="1">
              <a:blip r:embed="rId5" cstate="print">
                <a:extLst>
                  <a:ext uri="{28A0092B-C50C-407E-A947-70E740481C1C}">
                    <a14:useLocalDpi xmlns:a14="http://schemas.microsoft.com/office/drawing/2010/main" val="0"/>
                  </a:ext>
                </a:extLst>
              </a:blip>
              <a:srcRect t="7452" b="6528"/>
              <a:stretch/>
            </p:blipFill>
            <p:spPr>
              <a:xfrm>
                <a:off x="2859414" y="3838073"/>
                <a:ext cx="1887388" cy="1353496"/>
              </a:xfrm>
              <a:prstGeom prst="rect">
                <a:avLst/>
              </a:prstGeom>
              <a:ln>
                <a:noFill/>
              </a:ln>
            </p:spPr>
          </p:pic>
        </p:grpSp>
        <p:sp>
          <p:nvSpPr>
            <p:cNvPr id="53" name="Rectangle 52"/>
            <p:cNvSpPr/>
            <p:nvPr/>
          </p:nvSpPr>
          <p:spPr>
            <a:xfrm>
              <a:off x="1698832" y="2470464"/>
              <a:ext cx="1265924" cy="276999"/>
            </a:xfrm>
            <a:prstGeom prst="rect">
              <a:avLst/>
            </a:prstGeom>
            <a:solidFill>
              <a:schemeClr val="bg1"/>
            </a:solidFill>
            <a:effectLst>
              <a:softEdge rad="31750"/>
            </a:effectLst>
          </p:spPr>
          <p:txBody>
            <a:bodyPr wrap="none" lIns="0" tIns="0" rIns="0" bIns="0">
              <a:spAutoFit/>
            </a:bodyPr>
            <a:lstStyle/>
            <a:p>
              <a:pPr algn="ctr">
                <a:defRPr/>
              </a:pPr>
              <a:r>
                <a:rPr lang="en-US" b="1">
                  <a:solidFill>
                    <a:srgbClr val="505050"/>
                  </a:solidFill>
                  <a:latin typeface="Arial Narrow" panose="020B0606020202030204" pitchFamily="34" charset="0"/>
                </a:rPr>
                <a:t>I AM SPECIAL</a:t>
              </a:r>
            </a:p>
          </p:txBody>
        </p:sp>
      </p:grpSp>
      <p:grpSp>
        <p:nvGrpSpPr>
          <p:cNvPr id="12" name="Group 11"/>
          <p:cNvGrpSpPr/>
          <p:nvPr/>
        </p:nvGrpSpPr>
        <p:grpSpPr>
          <a:xfrm>
            <a:off x="3907919" y="1358294"/>
            <a:ext cx="2098551" cy="1389888"/>
            <a:chOff x="3902805" y="-633240"/>
            <a:chExt cx="2098551" cy="1389888"/>
          </a:xfrm>
        </p:grpSpPr>
        <p:pic>
          <p:nvPicPr>
            <p:cNvPr id="46" name="Picture 45" descr="... November 18, 2012 at 432 × 287 in Milk Cows of the World Unite"/>
            <p:cNvPicPr>
              <a:picLocks noChangeAspect="1"/>
            </p:cNvPicPr>
            <p:nvPr/>
          </p:nvPicPr>
          <p:blipFill rotWithShape="1">
            <a:blip r:embed="rId6">
              <a:extLst>
                <a:ext uri="{28A0092B-C50C-407E-A947-70E740481C1C}">
                  <a14:useLocalDpi xmlns:a14="http://schemas.microsoft.com/office/drawing/2010/main" val="0"/>
                </a:ext>
              </a:extLst>
            </a:blip>
            <a:srcRect l="3368" t="3665" r="-1"/>
            <a:stretch/>
          </p:blipFill>
          <p:spPr>
            <a:xfrm>
              <a:off x="3902805" y="-633240"/>
              <a:ext cx="2098551" cy="1389888"/>
            </a:xfrm>
            <a:prstGeom prst="rect">
              <a:avLst/>
            </a:prstGeom>
            <a:ln>
              <a:solidFill>
                <a:schemeClr val="tx1">
                  <a:lumMod val="25000"/>
                  <a:lumOff val="75000"/>
                </a:schemeClr>
              </a:solidFill>
            </a:ln>
          </p:spPr>
        </p:pic>
        <p:sp>
          <p:nvSpPr>
            <p:cNvPr id="54" name="Rectangle 53"/>
            <p:cNvSpPr/>
            <p:nvPr/>
          </p:nvSpPr>
          <p:spPr>
            <a:xfrm>
              <a:off x="4006983" y="465363"/>
              <a:ext cx="1927452" cy="276999"/>
            </a:xfrm>
            <a:prstGeom prst="rect">
              <a:avLst/>
            </a:prstGeom>
            <a:solidFill>
              <a:schemeClr val="bg1"/>
            </a:solidFill>
            <a:effectLst>
              <a:softEdge rad="31750"/>
            </a:effectLst>
          </p:spPr>
          <p:txBody>
            <a:bodyPr wrap="none" lIns="0" tIns="0" rIns="0" bIns="0">
              <a:spAutoFit/>
            </a:bodyPr>
            <a:lstStyle/>
            <a:p>
              <a:pPr algn="ctr">
                <a:defRPr/>
              </a:pPr>
              <a:r>
                <a:rPr lang="en-US" b="1">
                  <a:solidFill>
                    <a:srgbClr val="505050"/>
                  </a:solidFill>
                  <a:latin typeface="Arial Narrow" panose="020B0606020202030204" pitchFamily="34" charset="0"/>
                </a:rPr>
                <a:t>WE ALL LOOK ALIKE</a:t>
              </a:r>
            </a:p>
          </p:txBody>
        </p:sp>
      </p:grpSp>
      <p:sp>
        <p:nvSpPr>
          <p:cNvPr id="55" name="TextBox 54"/>
          <p:cNvSpPr txBox="1"/>
          <p:nvPr/>
        </p:nvSpPr>
        <p:spPr>
          <a:xfrm>
            <a:off x="-193" y="5801973"/>
            <a:ext cx="12192000" cy="523220"/>
          </a:xfrm>
          <a:prstGeom prst="rect">
            <a:avLst/>
          </a:prstGeom>
          <a:solidFill>
            <a:schemeClr val="accent1"/>
          </a:solidFill>
        </p:spPr>
        <p:txBody>
          <a:bodyPr wrap="square" rtlCol="0">
            <a:spAutoFit/>
          </a:bodyPr>
          <a:lstStyle/>
          <a:p>
            <a:pPr algn="ctr">
              <a:defRPr/>
            </a:pPr>
            <a:r>
              <a:rPr lang="en-US" sz="2800">
                <a:solidFill>
                  <a:srgbClr val="FFFFFF"/>
                </a:solidFill>
                <a:latin typeface="Segoe UI" panose="020B0502040204020203" pitchFamily="34" charset="0"/>
                <a:cs typeface="Segoe UI" panose="020B0502040204020203" pitchFamily="34" charset="0"/>
              </a:rPr>
              <a:t>Azure is Open at Every Layer</a:t>
            </a:r>
          </a:p>
        </p:txBody>
      </p:sp>
      <p:sp>
        <p:nvSpPr>
          <p:cNvPr id="42" name="Rectangle 41"/>
          <p:cNvSpPr/>
          <p:nvPr/>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rgbClr val="0078D7"/>
              </a:solidFill>
              <a:latin typeface="Segoe UI"/>
            </a:endParaRPr>
          </a:p>
        </p:txBody>
      </p:sp>
      <p:grpSp>
        <p:nvGrpSpPr>
          <p:cNvPr id="3" name="Group 2"/>
          <p:cNvGrpSpPr/>
          <p:nvPr/>
        </p:nvGrpSpPr>
        <p:grpSpPr>
          <a:xfrm>
            <a:off x="111509" y="2975726"/>
            <a:ext cx="11954605" cy="2387628"/>
            <a:chOff x="111509" y="2975726"/>
            <a:chExt cx="11954605" cy="2387628"/>
          </a:xfrm>
        </p:grpSpPr>
        <p:sp>
          <p:nvSpPr>
            <p:cNvPr id="13" name="Rectangle 12"/>
            <p:cNvSpPr/>
            <p:nvPr/>
          </p:nvSpPr>
          <p:spPr>
            <a:xfrm>
              <a:off x="111509"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72C6"/>
                  </a:solidFill>
                  <a:latin typeface="Segoe UI Light" panose="020B0502040204020203" pitchFamily="34" charset="0"/>
                  <a:cs typeface="Segoe UI Light" panose="020B0502040204020203" pitchFamily="34" charset="0"/>
                </a:rPr>
                <a:t>Build on </a:t>
              </a:r>
            </a:p>
            <a:p>
              <a:pPr algn="ctr">
                <a:defRPr/>
              </a:pPr>
              <a:r>
                <a:rPr lang="en-US" sz="1400" b="1">
                  <a:solidFill>
                    <a:srgbClr val="0072C6"/>
                  </a:solidFill>
                  <a:latin typeface="Segoe UI Light" panose="020B0502040204020203" pitchFamily="34" charset="0"/>
                  <a:cs typeface="Segoe UI Light" panose="020B0502040204020203" pitchFamily="34" charset="0"/>
                </a:rPr>
                <a:t>Infrastructure Mindset</a:t>
              </a:r>
            </a:p>
          </p:txBody>
        </p:sp>
        <p:sp>
          <p:nvSpPr>
            <p:cNvPr id="51" name="Rectangle 50"/>
            <p:cNvSpPr/>
            <p:nvPr/>
          </p:nvSpPr>
          <p:spPr>
            <a:xfrm>
              <a:off x="111510"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7FBA00"/>
                  </a:solidFill>
                  <a:latin typeface="Segoe UI Light" panose="020B0502040204020203" pitchFamily="34" charset="0"/>
                  <a:cs typeface="Segoe UI Light" panose="020B0502040204020203" pitchFamily="34" charset="0"/>
                </a:rPr>
                <a:t>Ultimate Control</a:t>
              </a:r>
            </a:p>
          </p:txBody>
        </p:sp>
        <p:sp>
          <p:nvSpPr>
            <p:cNvPr id="52" name="Rectangle 51"/>
            <p:cNvSpPr/>
            <p:nvPr/>
          </p:nvSpPr>
          <p:spPr>
            <a:xfrm>
              <a:off x="111511"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8272"/>
                  </a:solidFill>
                  <a:latin typeface="Segoe UI Light" panose="020B0502040204020203" pitchFamily="34" charset="0"/>
                  <a:cs typeface="Segoe UI Light" panose="020B0502040204020203" pitchFamily="34" charset="0"/>
                </a:rPr>
                <a:t>System</a:t>
              </a:r>
            </a:p>
            <a:p>
              <a:pPr algn="ctr">
                <a:defRPr/>
              </a:pPr>
              <a:r>
                <a:rPr lang="en-US" sz="1400" b="1">
                  <a:solidFill>
                    <a:srgbClr val="008272"/>
                  </a:solidFill>
                  <a:latin typeface="Segoe UI Light" panose="020B0502040204020203" pitchFamily="34" charset="0"/>
                  <a:cs typeface="Segoe UI Light" panose="020B0502040204020203" pitchFamily="34" charset="0"/>
                </a:rPr>
                <a:t>Admin</a:t>
              </a:r>
            </a:p>
          </p:txBody>
        </p:sp>
        <p:sp>
          <p:nvSpPr>
            <p:cNvPr id="56" name="Rectangle 55"/>
            <p:cNvSpPr/>
            <p:nvPr/>
          </p:nvSpPr>
          <p:spPr>
            <a:xfrm>
              <a:off x="10968834" y="2975726"/>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72C6"/>
                  </a:solidFill>
                  <a:latin typeface="Segoe UI Light" panose="020B0502040204020203" pitchFamily="34" charset="0"/>
                  <a:cs typeface="Segoe UI Light" panose="020B0502040204020203" pitchFamily="34" charset="0"/>
                </a:rPr>
                <a:t>Build on </a:t>
              </a:r>
            </a:p>
            <a:p>
              <a:pPr algn="ctr">
                <a:defRPr/>
              </a:pPr>
              <a:r>
                <a:rPr lang="en-US" sz="1400" b="1">
                  <a:solidFill>
                    <a:srgbClr val="0072C6"/>
                  </a:solidFill>
                  <a:latin typeface="Segoe UI Light" panose="020B0502040204020203" pitchFamily="34" charset="0"/>
                  <a:cs typeface="Segoe UI Light" panose="020B0502040204020203" pitchFamily="34" charset="0"/>
                </a:rPr>
                <a:t>Platform Mindset</a:t>
              </a:r>
            </a:p>
          </p:txBody>
        </p:sp>
        <p:sp>
          <p:nvSpPr>
            <p:cNvPr id="59" name="Rectangle 58"/>
            <p:cNvSpPr/>
            <p:nvPr/>
          </p:nvSpPr>
          <p:spPr>
            <a:xfrm>
              <a:off x="10968834" y="3803051"/>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7FBA00"/>
                  </a:solidFill>
                  <a:latin typeface="Segoe UI Light" panose="020B0502040204020203" pitchFamily="34" charset="0"/>
                  <a:cs typeface="Segoe UI Light" panose="020B0502040204020203" pitchFamily="34" charset="0"/>
                </a:rPr>
                <a:t>Cost and Agility</a:t>
              </a:r>
            </a:p>
          </p:txBody>
        </p:sp>
        <p:sp>
          <p:nvSpPr>
            <p:cNvPr id="60" name="Rectangle 59"/>
            <p:cNvSpPr/>
            <p:nvPr/>
          </p:nvSpPr>
          <p:spPr>
            <a:xfrm>
              <a:off x="10968834" y="4631834"/>
              <a:ext cx="1097280" cy="73152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b="1">
                  <a:solidFill>
                    <a:srgbClr val="008272"/>
                  </a:solidFill>
                  <a:latin typeface="Segoe UI Light" panose="020B0502040204020203" pitchFamily="34" charset="0"/>
                  <a:cs typeface="Segoe UI Light" panose="020B0502040204020203" pitchFamily="34" charset="0"/>
                </a:rPr>
                <a:t>Developer</a:t>
              </a:r>
            </a:p>
          </p:txBody>
        </p:sp>
        <p:sp>
          <p:nvSpPr>
            <p:cNvPr id="34" name="Left-Right Arrow 33"/>
            <p:cNvSpPr/>
            <p:nvPr/>
          </p:nvSpPr>
          <p:spPr>
            <a:xfrm>
              <a:off x="1320955" y="3885977"/>
              <a:ext cx="9557416" cy="565669"/>
            </a:xfrm>
            <a:prstGeom prst="leftRightArrow">
              <a:avLst>
                <a:gd name="adj1" fmla="val 67016"/>
                <a:gd name="adj2" fmla="val 50000"/>
              </a:avLst>
            </a:prstGeom>
            <a:gradFill flip="none" rotWithShape="1">
              <a:gsLst>
                <a:gs pos="0">
                  <a:srgbClr val="00188F"/>
                </a:gs>
                <a:gs pos="100000">
                  <a:srgbClr val="0078D7">
                    <a:alpha val="50000"/>
                  </a:srgbClr>
                </a:gs>
              </a:gsLst>
              <a:lin ang="0" scaled="1"/>
              <a:tileRect/>
            </a:gra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895922" fontAlgn="base">
                <a:spcBef>
                  <a:spcPct val="0"/>
                </a:spcBef>
                <a:spcAft>
                  <a:spcPct val="0"/>
                </a:spcAft>
                <a:defRPr/>
              </a:pPr>
              <a:r>
                <a:rPr lang="en-US" sz="1921">
                  <a:solidFill>
                    <a:srgbClr val="FFFFFF"/>
                  </a:solidFill>
                  <a:effectLst>
                    <a:outerShdw blurRad="38100" dist="38100" dir="2700000" algn="tl">
                      <a:srgbClr val="000000">
                        <a:alpha val="43137"/>
                      </a:srgbClr>
                    </a:outerShdw>
                  </a:effectLst>
                  <a:latin typeface="Segoe UI"/>
                </a:rPr>
                <a:t>Traditional Model 						Cloud Model</a:t>
              </a:r>
            </a:p>
          </p:txBody>
        </p:sp>
      </p:grpSp>
      <p:sp>
        <p:nvSpPr>
          <p:cNvPr id="35" name="Rectangle 34"/>
          <p:cNvSpPr/>
          <p:nvPr/>
        </p:nvSpPr>
        <p:spPr>
          <a:xfrm>
            <a:off x="12306466" y="1355288"/>
            <a:ext cx="451654" cy="472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6" name="Rectangle 35"/>
          <p:cNvSpPr/>
          <p:nvPr/>
        </p:nvSpPr>
        <p:spPr>
          <a:xfrm>
            <a:off x="12292887" y="1883823"/>
            <a:ext cx="451654" cy="4723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7" name="Rectangle 36"/>
          <p:cNvSpPr/>
          <p:nvPr/>
        </p:nvSpPr>
        <p:spPr>
          <a:xfrm>
            <a:off x="12311998" y="2432991"/>
            <a:ext cx="451654" cy="472375"/>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8" name="Rectangle 37"/>
          <p:cNvSpPr/>
          <p:nvPr/>
        </p:nvSpPr>
        <p:spPr>
          <a:xfrm>
            <a:off x="12306466" y="2958918"/>
            <a:ext cx="451654" cy="4723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39" name="Rectangle 38"/>
          <p:cNvSpPr/>
          <p:nvPr/>
        </p:nvSpPr>
        <p:spPr>
          <a:xfrm>
            <a:off x="12306466" y="3444527"/>
            <a:ext cx="451654" cy="472375"/>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40" name="Rectangle 39"/>
          <p:cNvSpPr/>
          <p:nvPr/>
        </p:nvSpPr>
        <p:spPr>
          <a:xfrm>
            <a:off x="12306466" y="3964738"/>
            <a:ext cx="451654" cy="472375"/>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sp>
        <p:nvSpPr>
          <p:cNvPr id="41" name="Rectangle 40"/>
          <p:cNvSpPr/>
          <p:nvPr/>
        </p:nvSpPr>
        <p:spPr>
          <a:xfrm>
            <a:off x="12306466" y="4490665"/>
            <a:ext cx="451654" cy="472375"/>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Segoe UI"/>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 y="6100995"/>
            <a:ext cx="1688963" cy="757005"/>
          </a:xfrm>
          <a:prstGeom prst="rect">
            <a:avLst/>
          </a:prstGeom>
          <a:solidFill>
            <a:schemeClr val="bg1"/>
          </a:solidFill>
        </p:spPr>
      </p:pic>
    </p:spTree>
    <p:extLst>
      <p:ext uri="{BB962C8B-B14F-4D97-AF65-F5344CB8AC3E}">
        <p14:creationId xmlns:p14="http://schemas.microsoft.com/office/powerpoint/2010/main" val="357764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42"/>
                                        </p:tgtEl>
                                        <p:attrNameLst>
                                          <p:attrName>ppt_x</p:attrName>
                                          <p:attrName>ppt_y</p:attrName>
                                        </p:attrNameLst>
                                      </p:cBhvr>
                                      <p:rCtr x="951" y="0"/>
                                    </p:animMotion>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par>
                          <p:cTn id="63" fill="hold">
                            <p:stCondLst>
                              <p:cond delay="1500"/>
                            </p:stCondLst>
                            <p:childTnLst>
                              <p:par>
                                <p:cTn id="64" presetID="10" presetClass="entr" presetSubtype="0"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7" grpId="0" animBg="1"/>
      <p:bldP spid="18" grpId="0" animBg="1"/>
      <p:bldP spid="19" grpId="0" animBg="1"/>
      <p:bldP spid="55"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F420-5C9B-4F2C-B05E-B9BFD4FEB41A}"/>
              </a:ext>
            </a:extLst>
          </p:cNvPr>
          <p:cNvSpPr>
            <a:spLocks noGrp="1"/>
          </p:cNvSpPr>
          <p:nvPr>
            <p:ph type="title"/>
          </p:nvPr>
        </p:nvSpPr>
        <p:spPr>
          <a:xfrm>
            <a:off x="839788" y="457200"/>
            <a:ext cx="3932237" cy="870155"/>
          </a:xfrm>
        </p:spPr>
        <p:txBody>
          <a:bodyPr/>
          <a:lstStyle/>
          <a:p>
            <a:r>
              <a:rPr lang="en-US" dirty="0"/>
              <a:t>DevOps Journey</a:t>
            </a:r>
          </a:p>
        </p:txBody>
      </p:sp>
      <p:sp>
        <p:nvSpPr>
          <p:cNvPr id="4" name="Content Placeholder 3">
            <a:extLst>
              <a:ext uri="{FF2B5EF4-FFF2-40B4-BE49-F238E27FC236}">
                <a16:creationId xmlns:a16="http://schemas.microsoft.com/office/drawing/2014/main" id="{968EE8EE-1331-4C8E-AAAE-730936216664}"/>
              </a:ext>
            </a:extLst>
          </p:cNvPr>
          <p:cNvSpPr>
            <a:spLocks noGrp="1"/>
          </p:cNvSpPr>
          <p:nvPr>
            <p:ph idx="1"/>
          </p:nvPr>
        </p:nvSpPr>
        <p:spPr>
          <a:xfrm>
            <a:off x="4945625" y="422070"/>
            <a:ext cx="6482786" cy="4873625"/>
          </a:xfrm>
        </p:spPr>
        <p:txBody>
          <a:bodyPr>
            <a:normAutofit/>
          </a:bodyPr>
          <a:lstStyle/>
          <a:p>
            <a:pPr marL="0" indent="0">
              <a:buNone/>
            </a:pPr>
            <a: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are many secrets to showing quick results with DevOps. Results, where the true value of DevOps can be realized in just a few weeks” </a:t>
            </a:r>
            <a:br>
              <a:rPr lang="en-US" sz="24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br>
            <a:r>
              <a:rPr lang="en-US" sz="1800"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Dan Stolts, Chief Technology Strategist, Microsoft</a:t>
            </a:r>
            <a:endParaRPr lang="en-US" sz="1800" dirty="0"/>
          </a:p>
          <a:p>
            <a:pPr marL="0" indent="0">
              <a:buNone/>
            </a:pPr>
            <a:endParaRPr lang="en-US" dirty="0"/>
          </a:p>
        </p:txBody>
      </p:sp>
      <p:sp>
        <p:nvSpPr>
          <p:cNvPr id="9" name="Text Placeholder 8">
            <a:extLst>
              <a:ext uri="{FF2B5EF4-FFF2-40B4-BE49-F238E27FC236}">
                <a16:creationId xmlns:a16="http://schemas.microsoft.com/office/drawing/2014/main" id="{C32F2E63-AB09-4CD6-931A-35534ABA3364}"/>
              </a:ext>
            </a:extLst>
          </p:cNvPr>
          <p:cNvSpPr>
            <a:spLocks noGrp="1"/>
          </p:cNvSpPr>
          <p:nvPr>
            <p:ph type="body" sz="half" idx="2"/>
          </p:nvPr>
        </p:nvSpPr>
        <p:spPr>
          <a:xfrm>
            <a:off x="737420" y="1651819"/>
            <a:ext cx="4034606" cy="4217169"/>
          </a:xfrm>
        </p:spPr>
        <p:txBody>
          <a:bodyPr/>
          <a:lstStyle/>
          <a:p>
            <a:pPr marL="285750"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Not Started?</a:t>
            </a:r>
          </a:p>
          <a:p>
            <a:pPr marL="285750"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Already started:</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Feel you should be able to get results faster</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It is too hard </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Takes too long</a:t>
            </a:r>
          </a:p>
          <a:p>
            <a:pPr marL="742950" lvl="1" indent="-285750">
              <a:buFont typeface="Arial" panose="020B0604020202020204" pitchFamily="34" charset="0"/>
              <a:buChar char="•"/>
            </a:pPr>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There is too much bureaucracy</a:t>
            </a:r>
          </a:p>
          <a:p>
            <a:pPr marL="742950" lvl="1" indent="-285750">
              <a:buFont typeface="Arial" panose="020B0604020202020204" pitchFamily="34" charset="0"/>
              <a:buChar char="•"/>
            </a:pPr>
            <a:endPar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endParaRPr>
          </a:p>
          <a:p>
            <a:pPr lvl="1"/>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 </a:t>
            </a:r>
            <a:endParaRPr lang="en-US" dirty="0"/>
          </a:p>
          <a:p>
            <a:r>
              <a:rPr lang="en-US" b="1" dirty="0"/>
              <a:t>Event Schedule </a:t>
            </a:r>
            <a:r>
              <a:rPr lang="en-US" b="1"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How to Join:  Reach out to your Sales Team; cc </a:t>
            </a:r>
            <a:r>
              <a:rPr lang="en-US" dirty="0">
                <a:sym typeface="Wingdings" panose="05000000000000000000" pitchFamily="2" charset="2"/>
                <a:hlinkClick r:id="rId3"/>
              </a:rPr>
              <a:t>dstolts@microsoft.com</a:t>
            </a:r>
            <a:endParaRPr lang="en-US" dirty="0">
              <a:sym typeface="Wingdings" panose="05000000000000000000" pitchFamily="2" charset="2"/>
            </a:endParaRPr>
          </a:p>
          <a:p>
            <a:r>
              <a:rPr lang="en-US" sz="2400" b="1" dirty="0">
                <a:sym typeface="Wingdings" panose="05000000000000000000" pitchFamily="2" charset="2"/>
              </a:rPr>
              <a:t>Alert:</a:t>
            </a:r>
            <a:r>
              <a:rPr lang="en-US" b="1" dirty="0">
                <a:sym typeface="Wingdings" panose="05000000000000000000" pitchFamily="2" charset="2"/>
              </a:rPr>
              <a:t> Many pre-</a:t>
            </a:r>
            <a:r>
              <a:rPr lang="en-US" b="1" dirty="0" err="1">
                <a:sym typeface="Wingdings" panose="05000000000000000000" pitchFamily="2" charset="2"/>
              </a:rPr>
              <a:t>req’s</a:t>
            </a:r>
            <a:r>
              <a:rPr lang="en-US" b="1" dirty="0">
                <a:sym typeface="Wingdings" panose="05000000000000000000" pitchFamily="2" charset="2"/>
              </a:rPr>
              <a:t> </a:t>
            </a:r>
          </a:p>
        </p:txBody>
      </p:sp>
      <p:sp>
        <p:nvSpPr>
          <p:cNvPr id="5" name="Rectangle 4">
            <a:extLst>
              <a:ext uri="{FF2B5EF4-FFF2-40B4-BE49-F238E27FC236}">
                <a16:creationId xmlns:a16="http://schemas.microsoft.com/office/drawing/2014/main" id="{3CD312FF-F05B-409D-AAFB-B316460BB786}"/>
              </a:ext>
            </a:extLst>
          </p:cNvPr>
          <p:cNvSpPr/>
          <p:nvPr/>
        </p:nvSpPr>
        <p:spPr>
          <a:xfrm>
            <a:off x="6479458" y="767358"/>
            <a:ext cx="4649206" cy="461665"/>
          </a:xfrm>
          <a:prstGeom prst="rect">
            <a:avLst/>
          </a:prstGeom>
        </p:spPr>
        <p:txBody>
          <a:bodyPr wrap="square">
            <a:spAutoFit/>
          </a:bodyPr>
          <a:lstStyle/>
          <a:p>
            <a:endParaRPr lang="en-US" sz="2400" dirty="0">
              <a:solidFill>
                <a:prstClr val="black"/>
              </a:solidFill>
            </a:endParaRPr>
          </a:p>
        </p:txBody>
      </p:sp>
      <p:pic>
        <p:nvPicPr>
          <p:cNvPr id="10" name="table">
            <a:extLst>
              <a:ext uri="{FF2B5EF4-FFF2-40B4-BE49-F238E27FC236}">
                <a16:creationId xmlns:a16="http://schemas.microsoft.com/office/drawing/2014/main" id="{0D5DB863-09E9-4DED-B148-C07A1DD5F0F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41808" y="2202425"/>
            <a:ext cx="5048956" cy="3814915"/>
          </a:xfrm>
          <a:prstGeom prst="rect">
            <a:avLst/>
          </a:prstGeom>
          <a:noFill/>
        </p:spPr>
      </p:pic>
      <p:sp>
        <p:nvSpPr>
          <p:cNvPr id="11" name="Rectangle 10">
            <a:extLst>
              <a:ext uri="{FF2B5EF4-FFF2-40B4-BE49-F238E27FC236}">
                <a16:creationId xmlns:a16="http://schemas.microsoft.com/office/drawing/2014/main" id="{FD1A6B69-DACB-4078-9F1D-67C163205590}"/>
              </a:ext>
            </a:extLst>
          </p:cNvPr>
          <p:cNvSpPr/>
          <p:nvPr/>
        </p:nvSpPr>
        <p:spPr>
          <a:xfrm>
            <a:off x="98321" y="6017340"/>
            <a:ext cx="10205977" cy="646331"/>
          </a:xfrm>
          <a:prstGeom prst="rect">
            <a:avLst/>
          </a:prstGeom>
        </p:spPr>
        <p:txBody>
          <a:bodyPr wrap="square">
            <a:spAutoFit/>
          </a:bodyPr>
          <a:lstStyle/>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Let Microsoft show how to kick your journey into high gear. </a:t>
            </a:r>
          </a:p>
          <a:p>
            <a:r>
              <a:rPr lang="en-US" dirty="0">
                <a:solidFill>
                  <a:srgbClr val="111111"/>
                </a:solidFill>
                <a:latin typeface="Trebuchet MS" panose="020B0603020202020204" pitchFamily="34" charset="0"/>
                <a:ea typeface="Calibri" panose="020F0502020204030204" pitchFamily="34" charset="0"/>
                <a:cs typeface="Times New Roman" panose="02020603050405020304" pitchFamily="18" charset="0"/>
              </a:rPr>
              <a:t>Where you are executing at top speed with lower amounts of energy being consumed.</a:t>
            </a:r>
            <a:endParaRPr lang="en-US" dirty="0">
              <a:solidFill>
                <a:prstClr val="black"/>
              </a:solidFill>
            </a:endParaRPr>
          </a:p>
        </p:txBody>
      </p:sp>
    </p:spTree>
    <p:extLst>
      <p:ext uri="{BB962C8B-B14F-4D97-AF65-F5344CB8AC3E}">
        <p14:creationId xmlns:p14="http://schemas.microsoft.com/office/powerpoint/2010/main" val="568742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8641B-D32B-436D-9741-6343E15FBB25}"/>
              </a:ext>
            </a:extLst>
          </p:cNvPr>
          <p:cNvSpPr>
            <a:spLocks noGrp="1"/>
          </p:cNvSpPr>
          <p:nvPr>
            <p:ph type="title"/>
          </p:nvPr>
        </p:nvSpPr>
        <p:spPr>
          <a:xfrm>
            <a:off x="838200" y="365125"/>
            <a:ext cx="10515600" cy="612337"/>
          </a:xfrm>
        </p:spPr>
        <p:txBody>
          <a:bodyPr>
            <a:normAutofit fontScale="90000"/>
          </a:bodyPr>
          <a:lstStyle/>
          <a:p>
            <a:r>
              <a:rPr lang="en-US" dirty="0"/>
              <a:t>Kickstart Your DevOps Journey</a:t>
            </a:r>
          </a:p>
        </p:txBody>
      </p:sp>
      <p:sp>
        <p:nvSpPr>
          <p:cNvPr id="3" name="Text Placeholder 2">
            <a:extLst>
              <a:ext uri="{FF2B5EF4-FFF2-40B4-BE49-F238E27FC236}">
                <a16:creationId xmlns:a16="http://schemas.microsoft.com/office/drawing/2014/main" id="{C51AF497-DA2D-4B5E-9B4E-5EBF65E48102}"/>
              </a:ext>
            </a:extLst>
          </p:cNvPr>
          <p:cNvSpPr>
            <a:spLocks noGrp="1"/>
          </p:cNvSpPr>
          <p:nvPr>
            <p:ph type="body" sz="quarter" idx="10"/>
          </p:nvPr>
        </p:nvSpPr>
        <p:spPr>
          <a:xfrm>
            <a:off x="269241" y="1189176"/>
            <a:ext cx="5378548" cy="5170646"/>
          </a:xfrm>
        </p:spPr>
        <p:txBody>
          <a:bodyPr>
            <a:normAutofit lnSpcReduction="10000"/>
          </a:bodyPr>
          <a:lstStyle/>
          <a:p>
            <a:pPr fontAlgn="ctr"/>
            <a:r>
              <a:rPr lang="en-US" sz="2000" dirty="0"/>
              <a:t>Introductory Meeting [1.5 hours]  </a:t>
            </a:r>
          </a:p>
          <a:p>
            <a:pPr lvl="1" fontAlgn="ctr"/>
            <a:r>
              <a:rPr lang="en-US" sz="1200" dirty="0"/>
              <a:t>Quick review of pipeline: Feedback.. Production -&gt; Planning/Ideation.  This review will help us answer the following:</a:t>
            </a:r>
          </a:p>
          <a:p>
            <a:pPr lvl="2" fontAlgn="ctr"/>
            <a:r>
              <a:rPr lang="en-US" sz="1200" dirty="0"/>
              <a:t>Identify primary tools, processes and perceived weaknesses if any</a:t>
            </a:r>
          </a:p>
          <a:p>
            <a:pPr lvl="2" fontAlgn="ctr"/>
            <a:r>
              <a:rPr lang="en-US" sz="1200" dirty="0"/>
              <a:t>Define needed participants/roles to be included in VSM (and hack)  - includes name, email address, tittle, role (Homework?)</a:t>
            </a:r>
            <a:r>
              <a:rPr lang="en-US" sz="1200" dirty="0">
                <a:solidFill>
                  <a:schemeClr val="accent1"/>
                </a:solidFill>
              </a:rPr>
              <a:t>.</a:t>
            </a:r>
            <a:endParaRPr lang="en-US" sz="1200" dirty="0"/>
          </a:p>
          <a:p>
            <a:pPr lvl="1" fontAlgn="ctr"/>
            <a:r>
              <a:rPr lang="en-US" sz="1200" dirty="0"/>
              <a:t>Schedule VSM (Aug 31-Sept 1) &amp; Hack October ????  </a:t>
            </a:r>
          </a:p>
          <a:p>
            <a:pPr lvl="1" fontAlgn="ctr"/>
            <a:r>
              <a:rPr lang="en-US" sz="1200" dirty="0"/>
              <a:t>If time, identify any training desired</a:t>
            </a:r>
          </a:p>
          <a:p>
            <a:pPr fontAlgn="ctr"/>
            <a:r>
              <a:rPr lang="en-US" sz="2000" dirty="0"/>
              <a:t>VSM – Day 1-2</a:t>
            </a:r>
          </a:p>
          <a:p>
            <a:pPr lvl="1" fontAlgn="ctr"/>
            <a:r>
              <a:rPr lang="en-US" sz="1600" dirty="0"/>
              <a:t>Around the room intro’s</a:t>
            </a:r>
          </a:p>
          <a:p>
            <a:pPr lvl="1" fontAlgn="ctr"/>
            <a:r>
              <a:rPr lang="en-US" sz="1600" dirty="0"/>
              <a:t>Short DevOps Training</a:t>
            </a:r>
          </a:p>
          <a:p>
            <a:pPr lvl="1" fontAlgn="ctr"/>
            <a:r>
              <a:rPr lang="en-US" sz="1600" dirty="0"/>
              <a:t>Whiteboard Value Stream Map</a:t>
            </a:r>
          </a:p>
          <a:p>
            <a:pPr lvl="1" fontAlgn="ctr"/>
            <a:r>
              <a:rPr lang="en-US" sz="1600" dirty="0"/>
              <a:t>Working Lunch</a:t>
            </a:r>
          </a:p>
          <a:p>
            <a:pPr lvl="1" fontAlgn="ctr"/>
            <a:r>
              <a:rPr lang="en-US" sz="1600" dirty="0"/>
              <a:t>Plan hack priority - {if needed}</a:t>
            </a:r>
          </a:p>
          <a:p>
            <a:pPr lvl="1" fontAlgn="ctr"/>
            <a:r>
              <a:rPr lang="en-US" sz="1600" dirty="0"/>
              <a:t>Define Success</a:t>
            </a:r>
          </a:p>
          <a:p>
            <a:pPr lvl="1" fontAlgn="ctr"/>
            <a:r>
              <a:rPr lang="en-US" sz="1600" dirty="0"/>
              <a:t>Identify expected outcomes</a:t>
            </a:r>
          </a:p>
          <a:p>
            <a:pPr lvl="1" fontAlgn="ctr"/>
            <a:r>
              <a:rPr lang="en-US" sz="1600" dirty="0"/>
              <a:t>Homework – if needed</a:t>
            </a:r>
          </a:p>
          <a:p>
            <a:pPr lvl="1" fontAlgn="ctr"/>
            <a:r>
              <a:rPr lang="en-US" sz="1600" dirty="0"/>
              <a:t>Lock hack dates </a:t>
            </a:r>
          </a:p>
          <a:p>
            <a:pPr lvl="2" fontAlgn="ctr"/>
            <a:r>
              <a:rPr lang="en-US" sz="1600" dirty="0"/>
              <a:t>Training (Docker, VSTS, Azure, Hybrid, whatever) if needed and time permits</a:t>
            </a:r>
          </a:p>
        </p:txBody>
      </p:sp>
      <p:sp>
        <p:nvSpPr>
          <p:cNvPr id="4" name="Text Placeholder 3">
            <a:extLst>
              <a:ext uri="{FF2B5EF4-FFF2-40B4-BE49-F238E27FC236}">
                <a16:creationId xmlns:a16="http://schemas.microsoft.com/office/drawing/2014/main" id="{2A9593D3-1F27-44A3-90CA-6ACAC3E92917}"/>
              </a:ext>
            </a:extLst>
          </p:cNvPr>
          <p:cNvSpPr>
            <a:spLocks noGrp="1"/>
          </p:cNvSpPr>
          <p:nvPr>
            <p:ph type="body" sz="quarter" idx="11"/>
          </p:nvPr>
        </p:nvSpPr>
        <p:spPr>
          <a:xfrm>
            <a:off x="5477413" y="1151823"/>
            <a:ext cx="6583957" cy="5706177"/>
          </a:xfrm>
        </p:spPr>
        <p:txBody>
          <a:bodyPr/>
          <a:lstStyle/>
          <a:p>
            <a:pPr fontAlgn="ctr"/>
            <a:r>
              <a:rPr lang="en-US" sz="2000" b="1" dirty="0"/>
              <a:t>Hackfest</a:t>
            </a:r>
          </a:p>
          <a:p>
            <a:pPr fontAlgn="ctr"/>
            <a:r>
              <a:rPr lang="en-US" sz="2000" b="1" dirty="0"/>
              <a:t>Day 1</a:t>
            </a:r>
            <a:r>
              <a:rPr lang="en-US" sz="2000" dirty="0"/>
              <a:t> - Setup Teams; Identify requirements, Identify scribe; Perform Training; </a:t>
            </a:r>
            <a:br>
              <a:rPr lang="en-US" sz="2000" dirty="0"/>
            </a:br>
            <a:r>
              <a:rPr lang="en-US" sz="2000" dirty="0"/>
              <a:t>Hack rest of day 😊</a:t>
            </a:r>
          </a:p>
          <a:p>
            <a:pPr fontAlgn="ctr"/>
            <a:r>
              <a:rPr lang="en-US" sz="2000" dirty="0"/>
              <a:t>Day 2- Hack all day </a:t>
            </a:r>
            <a:r>
              <a:rPr lang="en-US" sz="2000" dirty="0">
                <a:sym typeface="Wingdings" panose="05000000000000000000" pitchFamily="2" charset="2"/>
              </a:rPr>
              <a:t> 3pm Team scrums</a:t>
            </a:r>
            <a:endParaRPr lang="en-US" sz="2000" dirty="0"/>
          </a:p>
          <a:p>
            <a:pPr fontAlgn="ctr"/>
            <a:r>
              <a:rPr lang="en-US" sz="2000" dirty="0"/>
              <a:t>Day 3-? Hack all day </a:t>
            </a:r>
            <a:r>
              <a:rPr lang="en-US" sz="2000" dirty="0">
                <a:sym typeface="Wingdings" panose="05000000000000000000" pitchFamily="2" charset="2"/>
              </a:rPr>
              <a:t> </a:t>
            </a:r>
            <a:endParaRPr lang="en-US" sz="2000" dirty="0"/>
          </a:p>
          <a:p>
            <a:pPr fontAlgn="ctr"/>
            <a:r>
              <a:rPr lang="en-US" sz="2000" dirty="0"/>
              <a:t>Last Day </a:t>
            </a:r>
          </a:p>
          <a:p>
            <a:pPr lvl="1" fontAlgn="ctr"/>
            <a:r>
              <a:rPr lang="en-US" sz="1200" dirty="0"/>
              <a:t>Morning Test process; tweak as needed</a:t>
            </a:r>
          </a:p>
          <a:p>
            <a:pPr lvl="1" fontAlgn="ctr"/>
            <a:r>
              <a:rPr lang="en-US" sz="1200" dirty="0"/>
              <a:t>Document – outline will be provided; Teams can use to share their success with their leadership</a:t>
            </a:r>
          </a:p>
          <a:p>
            <a:pPr lvl="1" fontAlgn="ctr"/>
            <a:r>
              <a:rPr lang="en-US" sz="1200" dirty="0"/>
              <a:t>Working Lunch</a:t>
            </a:r>
          </a:p>
          <a:p>
            <a:pPr lvl="1" fontAlgn="ctr"/>
            <a:r>
              <a:rPr lang="en-US" sz="1200" dirty="0"/>
              <a:t>Afternoon Document; Create follow-up plan (future hacks, deploy in production, work on different part of pipeline, </a:t>
            </a:r>
            <a:r>
              <a:rPr lang="en-US" sz="1200" dirty="0" err="1"/>
              <a:t>etc</a:t>
            </a:r>
            <a:r>
              <a:rPr lang="en-US" sz="1200" dirty="0"/>
              <a:t>) </a:t>
            </a:r>
          </a:p>
          <a:p>
            <a:pPr lvl="1" fontAlgn="ctr"/>
            <a:r>
              <a:rPr lang="en-US" sz="1200" dirty="0"/>
              <a:t>2:30-3:30pm; 10-15 mins team presentations to all hackers and Q&amp;A from other hack teams</a:t>
            </a:r>
          </a:p>
          <a:p>
            <a:pPr lvl="1" fontAlgn="ctr"/>
            <a:r>
              <a:rPr lang="en-US" sz="1200" dirty="0"/>
              <a:t>Provide Feedback using Event Feedback URL  </a:t>
            </a:r>
          </a:p>
          <a:p>
            <a:pPr lvl="1" fontAlgn="ctr"/>
            <a:r>
              <a:rPr lang="en-US" sz="1200" dirty="0"/>
              <a:t>Plan Project Phase II</a:t>
            </a:r>
          </a:p>
          <a:p>
            <a:pPr fontAlgn="ctr"/>
            <a:r>
              <a:rPr lang="en-US" sz="1200" dirty="0">
                <a:latin typeface="+mn-lt"/>
              </a:rPr>
              <a:t>Define Post hack Schedule</a:t>
            </a:r>
          </a:p>
          <a:p>
            <a:pPr lvl="1" fontAlgn="ctr"/>
            <a:r>
              <a:rPr lang="en-US" sz="1200" dirty="0"/>
              <a:t>Leadership team discussions of projects and priorities</a:t>
            </a:r>
          </a:p>
          <a:p>
            <a:pPr lvl="1" fontAlgn="ctr"/>
            <a:r>
              <a:rPr lang="en-US" sz="1200" dirty="0"/>
              <a:t>Plan continued hack schedule</a:t>
            </a:r>
          </a:p>
          <a:p>
            <a:r>
              <a:rPr lang="en-US" sz="1200" dirty="0">
                <a:latin typeface="+mn-lt"/>
              </a:rPr>
              <a:t>4:30pm hack ends</a:t>
            </a:r>
          </a:p>
        </p:txBody>
      </p:sp>
    </p:spTree>
    <p:extLst>
      <p:ext uri="{BB962C8B-B14F-4D97-AF65-F5344CB8AC3E}">
        <p14:creationId xmlns:p14="http://schemas.microsoft.com/office/powerpoint/2010/main" val="24252365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7030A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7719" y="108147"/>
            <a:ext cx="11651870" cy="1795962"/>
          </a:xfrm>
        </p:spPr>
        <p:txBody>
          <a:bodyPr>
            <a:normAutofit/>
          </a:bodyPr>
          <a:lstStyle/>
          <a:p>
            <a:r>
              <a:rPr lang="en-US" sz="7198" dirty="0">
                <a:solidFill>
                  <a:schemeClr val="bg1"/>
                </a:solidFill>
              </a:rPr>
              <a:t>Questions… Answered at Events</a:t>
            </a:r>
            <a:endParaRPr lang="en-US" sz="5998" dirty="0">
              <a:solidFill>
                <a:schemeClr val="bg1"/>
              </a:solidFill>
            </a:endParaRPr>
          </a:p>
        </p:txBody>
      </p:sp>
      <p:sp>
        <p:nvSpPr>
          <p:cNvPr id="7" name="TextBox 6"/>
          <p:cNvSpPr txBox="1"/>
          <p:nvPr/>
        </p:nvSpPr>
        <p:spPr>
          <a:xfrm>
            <a:off x="549806" y="338892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prstClr val="white"/>
                </a:solidFill>
              </a:rPr>
              <a:t>?</a:t>
            </a:r>
          </a:p>
        </p:txBody>
      </p:sp>
      <p:sp>
        <p:nvSpPr>
          <p:cNvPr id="8" name="TextBox 7"/>
          <p:cNvSpPr txBox="1"/>
          <p:nvPr/>
        </p:nvSpPr>
        <p:spPr>
          <a:xfrm>
            <a:off x="8194843" y="467015"/>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prstClr val="white"/>
                </a:solidFill>
              </a:rPr>
              <a:t>?</a:t>
            </a:r>
          </a:p>
        </p:txBody>
      </p:sp>
      <p:sp>
        <p:nvSpPr>
          <p:cNvPr id="9" name="TextBox 8"/>
          <p:cNvSpPr txBox="1"/>
          <p:nvPr/>
        </p:nvSpPr>
        <p:spPr>
          <a:xfrm>
            <a:off x="6509664" y="251611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prstClr val="white"/>
                </a:solidFill>
              </a:rPr>
              <a:t>?</a:t>
            </a:r>
          </a:p>
        </p:txBody>
      </p:sp>
      <p:sp>
        <p:nvSpPr>
          <p:cNvPr id="10" name="TextBox 9"/>
          <p:cNvSpPr txBox="1"/>
          <p:nvPr/>
        </p:nvSpPr>
        <p:spPr>
          <a:xfrm>
            <a:off x="885660" y="1303028"/>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1" name="TextBox 10"/>
          <p:cNvSpPr txBox="1"/>
          <p:nvPr/>
        </p:nvSpPr>
        <p:spPr>
          <a:xfrm>
            <a:off x="4114238" y="2916611"/>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3" name="TextBox 12"/>
          <p:cNvSpPr txBox="1"/>
          <p:nvPr/>
        </p:nvSpPr>
        <p:spPr>
          <a:xfrm>
            <a:off x="8773559" y="4719156"/>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5" name="TextBox 14"/>
          <p:cNvSpPr txBox="1"/>
          <p:nvPr/>
        </p:nvSpPr>
        <p:spPr>
          <a:xfrm>
            <a:off x="1741541" y="4886772"/>
            <a:ext cx="1178682" cy="2244527"/>
          </a:xfrm>
          <a:prstGeom prst="rect">
            <a:avLst/>
          </a:prstGeom>
          <a:noFill/>
        </p:spPr>
        <p:txBody>
          <a:bodyPr wrap="none" lIns="182854" tIns="146284" rIns="182854" bIns="146284" rtlCol="0">
            <a:spAutoFit/>
          </a:bodyPr>
          <a:lstStyle/>
          <a:p>
            <a:pPr>
              <a:lnSpc>
                <a:spcPct val="90000"/>
              </a:lnSpc>
              <a:spcAft>
                <a:spcPts val="600"/>
              </a:spcAft>
            </a:pPr>
            <a:r>
              <a:rPr lang="en-US" sz="13798" dirty="0">
                <a:solidFill>
                  <a:prstClr val="white"/>
                </a:solidFill>
              </a:rPr>
              <a:t>?</a:t>
            </a:r>
          </a:p>
        </p:txBody>
      </p:sp>
      <p:sp>
        <p:nvSpPr>
          <p:cNvPr id="16" name="TextBox 15"/>
          <p:cNvSpPr txBox="1"/>
          <p:nvPr/>
        </p:nvSpPr>
        <p:spPr>
          <a:xfrm>
            <a:off x="2048314" y="786146"/>
            <a:ext cx="2823477" cy="6014363"/>
          </a:xfrm>
          <a:prstGeom prst="rect">
            <a:avLst/>
          </a:prstGeom>
          <a:noFill/>
        </p:spPr>
        <p:txBody>
          <a:bodyPr wrap="none" lIns="182854" tIns="146284" rIns="182854" bIns="146284" rtlCol="0">
            <a:spAutoFit/>
          </a:bodyPr>
          <a:lstStyle/>
          <a:p>
            <a:pPr>
              <a:lnSpc>
                <a:spcPct val="90000"/>
              </a:lnSpc>
              <a:spcAft>
                <a:spcPts val="600"/>
              </a:spcAft>
            </a:pPr>
            <a:r>
              <a:rPr lang="en-US" sz="41292" dirty="0">
                <a:solidFill>
                  <a:prstClr val="white"/>
                </a:solidFill>
              </a:rPr>
              <a:t>?</a:t>
            </a:r>
          </a:p>
        </p:txBody>
      </p:sp>
      <p:sp>
        <p:nvSpPr>
          <p:cNvPr id="17" name="TextBox 16"/>
          <p:cNvSpPr txBox="1"/>
          <p:nvPr/>
        </p:nvSpPr>
        <p:spPr>
          <a:xfrm>
            <a:off x="10088472" y="2939149"/>
            <a:ext cx="2413109" cy="5058973"/>
          </a:xfrm>
          <a:prstGeom prst="rect">
            <a:avLst/>
          </a:prstGeom>
          <a:noFill/>
        </p:spPr>
        <p:txBody>
          <a:bodyPr wrap="none" lIns="182854" tIns="146284" rIns="182854" bIns="146284" rtlCol="0">
            <a:spAutoFit/>
          </a:bodyPr>
          <a:lstStyle/>
          <a:p>
            <a:pPr>
              <a:lnSpc>
                <a:spcPct val="90000"/>
              </a:lnSpc>
              <a:spcAft>
                <a:spcPts val="600"/>
              </a:spcAft>
            </a:pPr>
            <a:r>
              <a:rPr lang="en-US" sz="34394" dirty="0">
                <a:solidFill>
                  <a:prstClr val="white"/>
                </a:solidFill>
              </a:rPr>
              <a:t>?</a:t>
            </a:r>
          </a:p>
        </p:txBody>
      </p:sp>
      <p:sp>
        <p:nvSpPr>
          <p:cNvPr id="18" name="TextBox 17"/>
          <p:cNvSpPr txBox="1"/>
          <p:nvPr/>
        </p:nvSpPr>
        <p:spPr>
          <a:xfrm>
            <a:off x="4923546" y="3396748"/>
            <a:ext cx="1789540" cy="3604985"/>
          </a:xfrm>
          <a:prstGeom prst="rect">
            <a:avLst/>
          </a:prstGeom>
          <a:noFill/>
        </p:spPr>
        <p:txBody>
          <a:bodyPr wrap="none" lIns="182854" tIns="146284" rIns="182854" bIns="146284" rtlCol="0">
            <a:spAutoFit/>
          </a:bodyPr>
          <a:lstStyle/>
          <a:p>
            <a:pPr>
              <a:lnSpc>
                <a:spcPct val="90000"/>
              </a:lnSpc>
              <a:spcAft>
                <a:spcPts val="600"/>
              </a:spcAft>
            </a:pPr>
            <a:r>
              <a:rPr lang="en-US" sz="23896" dirty="0">
                <a:solidFill>
                  <a:prstClr val="white"/>
                </a:solidFill>
              </a:rPr>
              <a:t>?</a:t>
            </a:r>
          </a:p>
        </p:txBody>
      </p:sp>
      <p:sp>
        <p:nvSpPr>
          <p:cNvPr id="19" name="TextBox 18"/>
          <p:cNvSpPr txBox="1"/>
          <p:nvPr/>
        </p:nvSpPr>
        <p:spPr>
          <a:xfrm>
            <a:off x="5153812" y="164922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0" name="TextBox 19"/>
          <p:cNvSpPr txBox="1"/>
          <p:nvPr/>
        </p:nvSpPr>
        <p:spPr>
          <a:xfrm>
            <a:off x="11269915" y="216605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1" name="TextBox 20"/>
          <p:cNvSpPr txBox="1"/>
          <p:nvPr/>
        </p:nvSpPr>
        <p:spPr>
          <a:xfrm>
            <a:off x="3916043" y="5123056"/>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2" name="TextBox 21"/>
          <p:cNvSpPr txBox="1"/>
          <p:nvPr/>
        </p:nvSpPr>
        <p:spPr>
          <a:xfrm>
            <a:off x="7924821" y="4019833"/>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3" name="TextBox 22"/>
          <p:cNvSpPr txBox="1"/>
          <p:nvPr/>
        </p:nvSpPr>
        <p:spPr>
          <a:xfrm>
            <a:off x="2071002" y="2557747"/>
            <a:ext cx="885373" cy="1538280"/>
          </a:xfrm>
          <a:prstGeom prst="rect">
            <a:avLst/>
          </a:prstGeom>
          <a:noFill/>
        </p:spPr>
        <p:txBody>
          <a:bodyPr wrap="none" lIns="182854" tIns="146284" rIns="182854" bIns="146284" rtlCol="0">
            <a:spAutoFit/>
          </a:bodyPr>
          <a:lstStyle/>
          <a:p>
            <a:pPr>
              <a:lnSpc>
                <a:spcPct val="90000"/>
              </a:lnSpc>
              <a:spcAft>
                <a:spcPts val="600"/>
              </a:spcAft>
            </a:pPr>
            <a:r>
              <a:rPr lang="en-US" sz="8798" dirty="0">
                <a:solidFill>
                  <a:prstClr val="white"/>
                </a:solidFill>
              </a:rPr>
              <a:t>?</a:t>
            </a:r>
          </a:p>
        </p:txBody>
      </p:sp>
      <p:sp>
        <p:nvSpPr>
          <p:cNvPr id="24" name="TextBox 23"/>
          <p:cNvSpPr txBox="1"/>
          <p:nvPr/>
        </p:nvSpPr>
        <p:spPr>
          <a:xfrm>
            <a:off x="9813910" y="2091790"/>
            <a:ext cx="1044049" cy="1919676"/>
          </a:xfrm>
          <a:prstGeom prst="rect">
            <a:avLst/>
          </a:prstGeom>
          <a:noFill/>
        </p:spPr>
        <p:txBody>
          <a:bodyPr wrap="none" lIns="182854" tIns="146284" rIns="182854" bIns="146284" rtlCol="0">
            <a:spAutoFit/>
          </a:bodyPr>
          <a:lstStyle/>
          <a:p>
            <a:pPr>
              <a:lnSpc>
                <a:spcPct val="90000"/>
              </a:lnSpc>
              <a:spcAft>
                <a:spcPts val="600"/>
              </a:spcAft>
            </a:pPr>
            <a:r>
              <a:rPr lang="en-US" sz="11498" dirty="0">
                <a:solidFill>
                  <a:prstClr val="white"/>
                </a:solidFill>
              </a:rPr>
              <a:t>?</a:t>
            </a:r>
          </a:p>
        </p:txBody>
      </p:sp>
      <p:sp>
        <p:nvSpPr>
          <p:cNvPr id="25" name="TextBox 24"/>
          <p:cNvSpPr txBox="1"/>
          <p:nvPr/>
        </p:nvSpPr>
        <p:spPr>
          <a:xfrm>
            <a:off x="7533882" y="164922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6" name="TextBox 25"/>
          <p:cNvSpPr txBox="1"/>
          <p:nvPr/>
        </p:nvSpPr>
        <p:spPr>
          <a:xfrm>
            <a:off x="6477736" y="5558057"/>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7" name="TextBox 26"/>
          <p:cNvSpPr txBox="1"/>
          <p:nvPr/>
        </p:nvSpPr>
        <p:spPr>
          <a:xfrm>
            <a:off x="5983654" y="2739513"/>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8" name="TextBox 27"/>
          <p:cNvSpPr txBox="1"/>
          <p:nvPr/>
        </p:nvSpPr>
        <p:spPr>
          <a:xfrm>
            <a:off x="9869377" y="4395525"/>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
        <p:nvSpPr>
          <p:cNvPr id="29" name="TextBox 28"/>
          <p:cNvSpPr txBox="1"/>
          <p:nvPr/>
        </p:nvSpPr>
        <p:spPr>
          <a:xfrm>
            <a:off x="428249" y="2893532"/>
            <a:ext cx="720288" cy="1142780"/>
          </a:xfrm>
          <a:prstGeom prst="rect">
            <a:avLst/>
          </a:prstGeom>
          <a:noFill/>
        </p:spPr>
        <p:txBody>
          <a:bodyPr wrap="none" lIns="182854" tIns="146284" rIns="182854" bIns="146284" rtlCol="0">
            <a:spAutoFit/>
          </a:bodyPr>
          <a:lstStyle/>
          <a:p>
            <a:pPr>
              <a:lnSpc>
                <a:spcPct val="90000"/>
              </a:lnSpc>
              <a:spcAft>
                <a:spcPts val="600"/>
              </a:spcAft>
            </a:pPr>
            <a:r>
              <a:rPr lang="en-US" sz="5998" dirty="0">
                <a:solidFill>
                  <a:prstClr val="white"/>
                </a:solidFill>
              </a:rPr>
              <a:t>?</a:t>
            </a:r>
          </a:p>
        </p:txBody>
      </p:sp>
    </p:spTree>
    <p:extLst>
      <p:ext uri="{BB962C8B-B14F-4D97-AF65-F5344CB8AC3E}">
        <p14:creationId xmlns:p14="http://schemas.microsoft.com/office/powerpoint/2010/main" val="16612479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Azure..</a:t>
            </a:r>
            <a:r>
              <a:rPr lang="en-US" sz="4000" dirty="0" err="1"/>
              <a:t>Like</a:t>
            </a:r>
            <a:r>
              <a:rPr lang="en-US" sz="4000" dirty="0"/>
              <a:t> Visio, you start with a blank canvas</a:t>
            </a:r>
            <a:r>
              <a:rPr lang="en-US" dirty="0"/>
              <a:t>…</a:t>
            </a:r>
          </a:p>
        </p:txBody>
      </p:sp>
      <p:pic>
        <p:nvPicPr>
          <p:cNvPr id="5" name="Picture 4"/>
          <p:cNvPicPr>
            <a:picLocks noChangeAspect="1"/>
          </p:cNvPicPr>
          <p:nvPr/>
        </p:nvPicPr>
        <p:blipFill>
          <a:blip r:embed="rId3"/>
          <a:stretch>
            <a:fillRect/>
          </a:stretch>
        </p:blipFill>
        <p:spPr>
          <a:xfrm>
            <a:off x="498786" y="1356185"/>
            <a:ext cx="10664514" cy="5762540"/>
          </a:xfrm>
          <a:prstGeom prst="rect">
            <a:avLst/>
          </a:prstGeom>
        </p:spPr>
      </p:pic>
      <p:pic>
        <p:nvPicPr>
          <p:cNvPr id="4" name="Picture 3"/>
          <p:cNvPicPr>
            <a:picLocks noChangeAspect="1"/>
          </p:cNvPicPr>
          <p:nvPr/>
        </p:nvPicPr>
        <p:blipFill>
          <a:blip r:embed="rId4"/>
          <a:stretch>
            <a:fillRect/>
          </a:stretch>
        </p:blipFill>
        <p:spPr>
          <a:xfrm>
            <a:off x="544668" y="1356185"/>
            <a:ext cx="10572750" cy="6332917"/>
          </a:xfrm>
          <a:prstGeom prst="rect">
            <a:avLst/>
          </a:prstGeom>
        </p:spPr>
      </p:pic>
      <p:sp>
        <p:nvSpPr>
          <p:cNvPr id="6" name="Oval Callout 5"/>
          <p:cNvSpPr/>
          <p:nvPr/>
        </p:nvSpPr>
        <p:spPr>
          <a:xfrm>
            <a:off x="4987636" y="2899179"/>
            <a:ext cx="5717309" cy="2079221"/>
          </a:xfrm>
          <a:prstGeom prst="wedgeEllipseCallout">
            <a:avLst>
              <a:gd name="adj1" fmla="val -18087"/>
              <a:gd name="adj2" fmla="val 46549"/>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prstClr val="black"/>
                </a:solidFill>
              </a:rPr>
              <a:t>Architect what is possible for your company.  Solve Your Business Challenges with the Azure Cloud</a:t>
            </a:r>
            <a:endParaRPr lang="en-US" b="1" dirty="0">
              <a:solidFill>
                <a:prstClr val="black"/>
              </a:solidFill>
            </a:endParaRPr>
          </a:p>
        </p:txBody>
      </p:sp>
    </p:spTree>
    <p:extLst>
      <p:ext uri="{BB962C8B-B14F-4D97-AF65-F5344CB8AC3E}">
        <p14:creationId xmlns:p14="http://schemas.microsoft.com/office/powerpoint/2010/main" val="117883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1</a:t>
            </a:r>
          </a:p>
        </p:txBody>
      </p:sp>
      <p:sp>
        <p:nvSpPr>
          <p:cNvPr id="5" name="Text Placeholder 4"/>
          <p:cNvSpPr>
            <a:spLocks noGrp="1"/>
          </p:cNvSpPr>
          <p:nvPr>
            <p:ph type="body" sz="quarter" idx="11"/>
          </p:nvPr>
        </p:nvSpPr>
        <p:spPr/>
        <p:txBody>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300355177"/>
              </p:ext>
            </p:extLst>
          </p:nvPr>
        </p:nvGraphicFramePr>
        <p:xfrm>
          <a:off x="349251" y="1869009"/>
          <a:ext cx="11720821" cy="3755771"/>
        </p:xfrm>
        <a:graphic>
          <a:graphicData uri="http://schemas.openxmlformats.org/drawingml/2006/table">
            <a:tbl>
              <a:tblPr firstRow="1" firstCol="1" bandRow="1"/>
              <a:tblGrid>
                <a:gridCol w="2104420">
                  <a:extLst>
                    <a:ext uri="{9D8B030D-6E8A-4147-A177-3AD203B41FA5}">
                      <a16:colId xmlns:a16="http://schemas.microsoft.com/office/drawing/2014/main" val="20000"/>
                    </a:ext>
                  </a:extLst>
                </a:gridCol>
                <a:gridCol w="3068724">
                  <a:extLst>
                    <a:ext uri="{9D8B030D-6E8A-4147-A177-3AD203B41FA5}">
                      <a16:colId xmlns:a16="http://schemas.microsoft.com/office/drawing/2014/main" val="20001"/>
                    </a:ext>
                  </a:extLst>
                </a:gridCol>
                <a:gridCol w="6547677">
                  <a:extLst>
                    <a:ext uri="{9D8B030D-6E8A-4147-A177-3AD203B41FA5}">
                      <a16:colId xmlns:a16="http://schemas.microsoft.com/office/drawing/2014/main" val="20002"/>
                    </a:ext>
                  </a:extLst>
                </a:gridCol>
              </a:tblGrid>
              <a:tr h="196859">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Time</a:t>
                      </a:r>
                    </a:p>
                  </a:txBody>
                  <a:tcPr marL="68580" marR="68580" marT="0" marB="0">
                    <a:lnL w="12700" cap="flat" cmpd="sng" algn="ctr">
                      <a:solidFill>
                        <a:srgbClr val="ED7D31"/>
                      </a:solidFill>
                      <a:prstDash val="solid"/>
                      <a:round/>
                      <a:headEnd type="none" w="med" len="med"/>
                      <a:tailEnd type="none" w="med" len="med"/>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Speaker</a:t>
                      </a:r>
                    </a:p>
                  </a:txBody>
                  <a:tcPr marL="68580" marR="68580"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Topic </a:t>
                      </a:r>
                    </a:p>
                  </a:txBody>
                  <a:tcPr marL="68580" marR="68580" marT="0" marB="0">
                    <a:lnL>
                      <a:noFill/>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10000"/>
                  </a:ext>
                </a:extLst>
              </a:tr>
              <a:tr h="284480">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8:30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Registration and Breakfast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1"/>
                  </a:ext>
                </a:extLst>
              </a:tr>
              <a:tr h="210820">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8:45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Damon</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Welcome Remarks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9:00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Coach</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Agenda Overview</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3"/>
                  </a:ext>
                </a:extLst>
              </a:tr>
              <a:tr h="374650">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9:15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Dan Stoltz</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Becoming a Cloud Architect &amp; DevOps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tooltip="70-535-DevOps-and-NextSteps.pptx"/>
                        </a:rPr>
                        <a:t>70-535-DevOps-and-NextSteps.pptx</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04"/>
                  </a:ext>
                </a:extLst>
              </a:tr>
              <a:tr h="16700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10:30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gridSpan="2">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10005"/>
                  </a:ext>
                </a:extLst>
              </a:tr>
              <a:tr h="49847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10:45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Coach</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Operational Readiness </a:t>
                      </a: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3" tooltip="70-535-Design-For-Operations.pptx"/>
                        </a:rPr>
                        <a:t>70-535-Design-For-Operations.pptx</a:t>
                      </a:r>
                      <a:endPar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06"/>
                  </a:ext>
                </a:extLst>
              </a:tr>
              <a:tr h="49847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11:30 AM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Coach</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Compute Infrastructure</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4" tooltip="70-535-Design-Compute-Infrastructure.pptx"/>
                        </a:rPr>
                        <a:t>70-535-Design-Compute-Infrastructure.pptx</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7"/>
                  </a:ext>
                </a:extLst>
              </a:tr>
              <a:tr h="29527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12:30 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gridSpan="2">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Labs/Lunch/Networking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10008"/>
                  </a:ext>
                </a:extLst>
              </a:tr>
              <a:tr h="25844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 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5"/>
                        </a:rPr>
                        <a:t>Security &amp; Identity Solutions  </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6" tooltip="70-535-Design-Security-and-Identity-Solutions.pptx"/>
                        </a:rPr>
                        <a:t>70-535-Design-Security-and-Identity-Solutions.pptx</a:t>
                      </a:r>
                      <a:endPar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9"/>
                  </a:ext>
                </a:extLst>
              </a:tr>
              <a:tr h="25844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2:45 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Damon</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Data and Storage</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7" tooltip="70-535_02-Design Data Implementation.pptx"/>
                        </a:rPr>
                        <a:t>70-535_02-Design Data Implementation.pptx</a:t>
                      </a: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10"/>
                  </a:ext>
                </a:extLst>
              </a:tr>
              <a:tr h="258445">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4:00 PM</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marL="0" marR="0" algn="l" defTabSz="914400" rtl="0" eaLnBrk="1" latinLnBrk="0" hangingPunct="1">
                        <a:lnSpc>
                          <a:spcPct val="107000"/>
                        </a:lnSpc>
                        <a:spcBef>
                          <a:spcPts val="0"/>
                        </a:spcBef>
                        <a:spcAft>
                          <a:spcPts val="0"/>
                        </a:spcAft>
                      </a:pPr>
                      <a:r>
                        <a:rPr lang="en-US" sz="15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with Practical Application—Open Discussion</a:t>
                      </a: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08382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Tips, Tricks and Field Experiences </a:t>
            </a:r>
          </a:p>
        </p:txBody>
      </p:sp>
      <p:graphicFrame>
        <p:nvGraphicFramePr>
          <p:cNvPr id="7" name="Content Placeholder 6"/>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7"/>
          <p:cNvGraphicFramePr>
            <a:graphicFrameLocks noGrp="1"/>
          </p:cNvGraphicFramePr>
          <p:nvPr>
            <p:ph sz="half" idx="2"/>
            <p:extLst/>
          </p:nvPr>
        </p:nvGraphicFramePr>
        <p:xfrm>
          <a:off x="6188220" y="1884218"/>
          <a:ext cx="5699125" cy="24476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14257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Tricks and Field Experiences </a:t>
            </a:r>
          </a:p>
        </p:txBody>
      </p:sp>
      <p:graphicFrame>
        <p:nvGraphicFramePr>
          <p:cNvPr id="5" name="Content Placeholder 4"/>
          <p:cNvGraphicFramePr>
            <a:graphicFrameLocks noGrp="1"/>
          </p:cNvGraphicFramePr>
          <p:nvPr>
            <p:ph sz="half" idx="1"/>
            <p:extLst/>
          </p:nvPr>
        </p:nvGraphicFramePr>
        <p:xfrm>
          <a:off x="223838" y="1279525"/>
          <a:ext cx="5699125" cy="4968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p:cNvSpPr>
            <a:spLocks noGrp="1"/>
          </p:cNvSpPr>
          <p:nvPr>
            <p:ph sz="half" idx="2"/>
          </p:nvPr>
        </p:nvSpPr>
        <p:spPr/>
        <p:txBody>
          <a:bodyPr/>
          <a:lstStyle/>
          <a:p>
            <a:endParaRPr lang="en-US"/>
          </a:p>
        </p:txBody>
      </p:sp>
      <p:graphicFrame>
        <p:nvGraphicFramePr>
          <p:cNvPr id="7" name="Content Placeholder 7"/>
          <p:cNvGraphicFramePr>
            <a:graphicFrameLocks/>
          </p:cNvGraphicFramePr>
          <p:nvPr>
            <p:extLst/>
          </p:nvPr>
        </p:nvGraphicFramePr>
        <p:xfrm>
          <a:off x="6345238" y="1279525"/>
          <a:ext cx="5699125" cy="49688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50608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636" y="1614575"/>
            <a:ext cx="3472776" cy="4276818"/>
          </a:xfrm>
          <a:prstGeom prst="rect">
            <a:avLst/>
          </a:prstGeom>
        </p:spPr>
      </p:pic>
      <p:sp>
        <p:nvSpPr>
          <p:cNvPr id="2" name="Title 1"/>
          <p:cNvSpPr>
            <a:spLocks noGrp="1"/>
          </p:cNvSpPr>
          <p:nvPr>
            <p:ph type="title" idx="4294967295"/>
          </p:nvPr>
        </p:nvSpPr>
        <p:spPr>
          <a:xfrm>
            <a:off x="0" y="149225"/>
            <a:ext cx="11677650" cy="1543050"/>
          </a:xfrm>
        </p:spPr>
        <p:txBody>
          <a:bodyPr>
            <a:noAutofit/>
          </a:bodyPr>
          <a:lstStyle/>
          <a:p>
            <a:r>
              <a:rPr lang="en-US" sz="3599" dirty="0">
                <a:solidFill>
                  <a:schemeClr val="tx2"/>
                </a:solidFill>
              </a:rPr>
              <a:t>Event Notifications – Http://ITProGuru.com/join</a:t>
            </a:r>
            <a:br>
              <a:rPr lang="en-US" sz="3599" dirty="0">
                <a:solidFill>
                  <a:schemeClr val="tx2"/>
                </a:solidFill>
              </a:rPr>
            </a:br>
            <a:r>
              <a:rPr lang="en-US" sz="2400" dirty="0">
                <a:solidFill>
                  <a:schemeClr val="tx2"/>
                </a:solidFill>
              </a:rPr>
              <a:t>Example: Azure Certification Jump Start </a:t>
            </a:r>
            <a:br>
              <a:rPr lang="en-US" sz="2400" dirty="0">
                <a:solidFill>
                  <a:schemeClr val="tx2"/>
                </a:solidFill>
              </a:rPr>
            </a:br>
            <a:r>
              <a:rPr lang="en-US" sz="2800" dirty="0">
                <a:solidFill>
                  <a:schemeClr val="tx2"/>
                </a:solidFill>
              </a:rPr>
              <a:t>70-534 Architecting Microsoft Azure Solutions</a:t>
            </a:r>
            <a:br>
              <a:rPr lang="en-US" sz="3999" dirty="0">
                <a:solidFill>
                  <a:schemeClr val="tx2"/>
                </a:solidFill>
              </a:rPr>
            </a:br>
            <a:endParaRPr lang="en-US" sz="3999" u="sng" dirty="0">
              <a:solidFill>
                <a:schemeClr val="tx2"/>
              </a:solidFill>
            </a:endParaRPr>
          </a:p>
        </p:txBody>
      </p:sp>
      <p:sp>
        <p:nvSpPr>
          <p:cNvPr id="3" name="Content Placeholder 2"/>
          <p:cNvSpPr>
            <a:spLocks noGrp="1"/>
          </p:cNvSpPr>
          <p:nvPr>
            <p:ph idx="4294967295"/>
          </p:nvPr>
        </p:nvSpPr>
        <p:spPr>
          <a:xfrm>
            <a:off x="0" y="1287943"/>
            <a:ext cx="4658400" cy="4711700"/>
          </a:xfrm>
        </p:spPr>
        <p:txBody>
          <a:bodyPr>
            <a:noAutofit/>
          </a:bodyPr>
          <a:lstStyle/>
          <a:p>
            <a:pPr marL="0" indent="0" eaLnBrk="0" fontAlgn="t" hangingPunct="0">
              <a:lnSpc>
                <a:spcPct val="100000"/>
              </a:lnSpc>
              <a:spcBef>
                <a:spcPct val="0"/>
              </a:spcBef>
              <a:spcAft>
                <a:spcPct val="0"/>
              </a:spcAft>
              <a:buNone/>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200" u="sng" dirty="0">
                <a:hlinkClick r:id="rId4"/>
              </a:rPr>
              <a:t>Design Azure Resource Manager (ARM) networking (5–10%)</a:t>
            </a:r>
            <a:endParaRPr lang="en-US" sz="12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u="sng" dirty="0">
                <a:hlinkClick r:id="rId5"/>
              </a:rPr>
              <a:t>Secure resources (20–25%)</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u="sng" dirty="0">
                <a:hlinkClick r:id="rId6"/>
              </a:rPr>
              <a:t>Design an application storage and data access strategy (5–10%)</a:t>
            </a:r>
            <a:endParaRPr lang="en-US" sz="12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advanced applications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5" name="Rectangle 4"/>
          <p:cNvSpPr/>
          <p:nvPr/>
        </p:nvSpPr>
        <p:spPr>
          <a:xfrm>
            <a:off x="1701165" y="5923704"/>
            <a:ext cx="8275320" cy="923330"/>
          </a:xfrm>
          <a:prstGeom prst="rect">
            <a:avLst/>
          </a:prstGeom>
        </p:spPr>
        <p:txBody>
          <a:bodyPr wrap="square">
            <a:spAutoFit/>
          </a:bodyPr>
          <a:lstStyle/>
          <a:p>
            <a:pPr algn="ctr" eaLnBrk="0" fontAlgn="base" hangingPunct="0">
              <a:spcBef>
                <a:spcPct val="0"/>
              </a:spcBef>
              <a:spcAft>
                <a:spcPct val="0"/>
              </a:spcAft>
            </a:pPr>
            <a:r>
              <a:rPr lang="en-US" sz="5400" b="1" dirty="0">
                <a:solidFill>
                  <a:srgbClr val="0070C0"/>
                </a:solidFill>
              </a:rPr>
              <a:t>ITProGuru.com/Join</a:t>
            </a:r>
            <a:endParaRPr lang="en-US" sz="5400" dirty="0">
              <a:solidFill>
                <a:srgbClr val="0070C0"/>
              </a:solidFill>
            </a:endParaRPr>
          </a:p>
        </p:txBody>
      </p:sp>
      <p:sp>
        <p:nvSpPr>
          <p:cNvPr id="7" name="TextBox 6"/>
          <p:cNvSpPr txBox="1"/>
          <p:nvPr/>
        </p:nvSpPr>
        <p:spPr>
          <a:xfrm>
            <a:off x="10016280" y="684324"/>
            <a:ext cx="2352395" cy="922945"/>
          </a:xfrm>
          <a:prstGeom prst="rect">
            <a:avLst/>
          </a:prstGeom>
          <a:noFill/>
        </p:spPr>
        <p:txBody>
          <a:bodyPr wrap="square" rtlCol="0">
            <a:spAutoFit/>
          </a:bodyPr>
          <a:lstStyle/>
          <a:p>
            <a:r>
              <a:rPr lang="en-US" sz="1799" dirty="0">
                <a:solidFill>
                  <a:prstClr val="black"/>
                </a:solidFill>
              </a:rPr>
              <a:t>Brought to you By: </a:t>
            </a:r>
          </a:p>
          <a:p>
            <a:r>
              <a:rPr lang="en-US" sz="1799" dirty="0">
                <a:solidFill>
                  <a:prstClr val="black"/>
                </a:solidFill>
              </a:rPr>
              <a:t>@ITProGuru </a:t>
            </a:r>
          </a:p>
          <a:p>
            <a:r>
              <a:rPr lang="en-US" sz="1799" dirty="0">
                <a:solidFill>
                  <a:prstClr val="black"/>
                </a:solidFill>
              </a:rPr>
              <a:t>Microsoft</a:t>
            </a:r>
          </a:p>
        </p:txBody>
      </p:sp>
      <p:sp>
        <p:nvSpPr>
          <p:cNvPr id="11" name="Rectangle 10"/>
          <p:cNvSpPr/>
          <p:nvPr/>
        </p:nvSpPr>
        <p:spPr>
          <a:xfrm>
            <a:off x="8717635" y="3972337"/>
            <a:ext cx="3469918" cy="246157"/>
          </a:xfrm>
          <a:prstGeom prst="rect">
            <a:avLst/>
          </a:prstGeom>
        </p:spPr>
        <p:txBody>
          <a:bodyPr wrap="none">
            <a:spAutoFit/>
          </a:bodyPr>
          <a:lstStyle/>
          <a:p>
            <a:r>
              <a:rPr lang="en-US" sz="1000" dirty="0">
                <a:solidFill>
                  <a:prstClr val="black"/>
                </a:solidFill>
                <a:latin typeface="Segoe UI" panose="020B0502040204020203" pitchFamily="34" charset="0"/>
              </a:rPr>
              <a:t>http://www.amazon.com/dp/0735697442/ref=rdr_ext_tmb</a:t>
            </a:r>
            <a:endParaRPr lang="en-US" sz="1000" dirty="0">
              <a:solidFill>
                <a:prstClr val="black"/>
              </a:solidFill>
            </a:endParaRPr>
          </a:p>
        </p:txBody>
      </p:sp>
      <p:sp>
        <p:nvSpPr>
          <p:cNvPr id="8" name="TextBox 7"/>
          <p:cNvSpPr txBox="1"/>
          <p:nvPr/>
        </p:nvSpPr>
        <p:spPr>
          <a:xfrm>
            <a:off x="8717634" y="5857746"/>
            <a:ext cx="3469919" cy="567289"/>
          </a:xfrm>
          <a:prstGeom prst="rect">
            <a:avLst/>
          </a:prstGeom>
          <a:solidFill>
            <a:srgbClr val="FFFF00"/>
          </a:solidFill>
        </p:spPr>
        <p:txBody>
          <a:bodyPr vert="horz" wrap="square" lIns="91440" tIns="91440" rIns="91440" bIns="91440" rtlCol="0" anchor="t">
            <a:noAutofit/>
          </a:bodyPr>
          <a:lstStyle/>
          <a:p>
            <a:pPr algn="ctr"/>
            <a:r>
              <a:rPr lang="en-US" sz="2000" dirty="0">
                <a:solidFill>
                  <a:srgbClr val="7030A0"/>
                </a:solidFill>
                <a:latin typeface="Segoe UI" pitchFamily="34" charset="0"/>
                <a:ea typeface="Segoe UI" pitchFamily="34" charset="0"/>
                <a:cs typeface="Segoe UI" pitchFamily="34" charset="0"/>
              </a:rPr>
              <a:t>Curriculum for Attendees</a:t>
            </a:r>
          </a:p>
        </p:txBody>
      </p:sp>
      <p:sp>
        <p:nvSpPr>
          <p:cNvPr id="10" name="Content Placeholder 2">
            <a:extLst>
              <a:ext uri="{FF2B5EF4-FFF2-40B4-BE49-F238E27FC236}">
                <a16:creationId xmlns:a16="http://schemas.microsoft.com/office/drawing/2014/main" id="{EBD3721A-2689-42AD-89AF-D48D58F19A07}"/>
              </a:ext>
            </a:extLst>
          </p:cNvPr>
          <p:cNvSpPr txBox="1">
            <a:spLocks/>
          </p:cNvSpPr>
          <p:nvPr/>
        </p:nvSpPr>
        <p:spPr>
          <a:xfrm>
            <a:off x="4487460" y="1293674"/>
            <a:ext cx="4109340" cy="50916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Design Azure Web and Mobile Apps (5–10%)</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9"/>
              </a:rPr>
              <a:t>Design a management, monitoring, and business continuity strategy (20–25%)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Font typeface="Arial" panose="020B0604020202020204" pitchFamily="34" charset="0"/>
              <a:buNone/>
              <a:tabLst>
                <a:tab pos="228600" algn="l"/>
              </a:tabLst>
            </a:pP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10"/>
              </a:rPr>
              <a:t>Architect an Azure Compute infrastructure (10–15%)</a:t>
            </a:r>
            <a:endParaRPr lang="en-US" sz="12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200" b="1" dirty="0">
                <a:solidFill>
                  <a:prstClr val="black"/>
                </a:solidFill>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Font typeface="Arial" panose="020B0604020202020204" pitchFamily="34" charset="0"/>
              <a:buNone/>
              <a:tabLst>
                <a:tab pos="228600" algn="l"/>
              </a:tabLst>
            </a:pPr>
            <a:endParaRPr lang="en-US" sz="1200" b="1" dirty="0">
              <a:solidFill>
                <a:prstClr val="black"/>
              </a:solidFill>
              <a:ea typeface="Calibri" panose="020F0502020204030204" pitchFamily="34" charset="0"/>
              <a:cs typeface="Times New Roman" panose="02020603050405020304" pitchFamily="18" charset="0"/>
            </a:endParaRPr>
          </a:p>
        </p:txBody>
      </p:sp>
      <p:sp>
        <p:nvSpPr>
          <p:cNvPr id="6" name="Explosion 1 5"/>
          <p:cNvSpPr/>
          <p:nvPr/>
        </p:nvSpPr>
        <p:spPr>
          <a:xfrm>
            <a:off x="5490816" y="2524223"/>
            <a:ext cx="4211518" cy="3927104"/>
          </a:xfrm>
          <a:prstGeom prst="irregularSeal1">
            <a:avLst/>
          </a:prstGeom>
          <a:solidFill>
            <a:srgbClr val="FFC000">
              <a:alpha val="82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prstClr val="black"/>
                </a:solidFill>
              </a:rPr>
              <a:t>Join EVENTS Mailing List NOW!</a:t>
            </a:r>
          </a:p>
        </p:txBody>
      </p:sp>
      <p:sp>
        <p:nvSpPr>
          <p:cNvPr id="9" name="TextBox 8">
            <a:extLst>
              <a:ext uri="{FF2B5EF4-FFF2-40B4-BE49-F238E27FC236}">
                <a16:creationId xmlns:a16="http://schemas.microsoft.com/office/drawing/2014/main" id="{932CC09D-4924-4DE7-8D55-C2D76FA3BD49}"/>
              </a:ext>
            </a:extLst>
          </p:cNvPr>
          <p:cNvSpPr txBox="1"/>
          <p:nvPr/>
        </p:nvSpPr>
        <p:spPr>
          <a:xfrm flipH="1">
            <a:off x="124201" y="5557715"/>
            <a:ext cx="2711278" cy="1292662"/>
          </a:xfrm>
          <a:prstGeom prst="rect">
            <a:avLst/>
          </a:prstGeom>
          <a:noFill/>
        </p:spPr>
        <p:txBody>
          <a:bodyPr wrap="square" rtlCol="0">
            <a:spAutoFit/>
          </a:bodyPr>
          <a:lstStyle/>
          <a:p>
            <a:r>
              <a:rPr lang="en-US" sz="2400" dirty="0">
                <a:solidFill>
                  <a:prstClr val="black"/>
                </a:solidFill>
              </a:rPr>
              <a:t>Other Event Plans:</a:t>
            </a:r>
          </a:p>
          <a:p>
            <a:r>
              <a:rPr lang="en-US" b="1" dirty="0">
                <a:solidFill>
                  <a:prstClr val="black"/>
                </a:solidFill>
              </a:rPr>
              <a:t>DevOps</a:t>
            </a:r>
            <a:r>
              <a:rPr lang="en-US" dirty="0">
                <a:solidFill>
                  <a:prstClr val="black"/>
                </a:solidFill>
              </a:rPr>
              <a:t>, </a:t>
            </a:r>
            <a:r>
              <a:rPr lang="en-US" b="1" dirty="0">
                <a:solidFill>
                  <a:prstClr val="black"/>
                </a:solidFill>
              </a:rPr>
              <a:t>Containers</a:t>
            </a:r>
            <a:r>
              <a:rPr lang="en-US" dirty="0">
                <a:solidFill>
                  <a:prstClr val="black"/>
                </a:solidFill>
              </a:rPr>
              <a:t>, </a:t>
            </a:r>
          </a:p>
          <a:p>
            <a:r>
              <a:rPr lang="en-US" dirty="0">
                <a:solidFill>
                  <a:prstClr val="black"/>
                </a:solidFill>
              </a:rPr>
              <a:t>Application Pipeline, </a:t>
            </a:r>
          </a:p>
          <a:p>
            <a:r>
              <a:rPr lang="en-US" dirty="0" err="1">
                <a:solidFill>
                  <a:prstClr val="black"/>
                </a:solidFill>
              </a:rPr>
              <a:t>MicroServices</a:t>
            </a:r>
            <a:r>
              <a:rPr lang="en-US" dirty="0">
                <a:solidFill>
                  <a:prstClr val="black"/>
                </a:solidFill>
              </a:rPr>
              <a:t> &amp; More</a:t>
            </a:r>
          </a:p>
        </p:txBody>
      </p:sp>
    </p:spTree>
    <p:extLst>
      <p:ext uri="{BB962C8B-B14F-4D97-AF65-F5344CB8AC3E}">
        <p14:creationId xmlns:p14="http://schemas.microsoft.com/office/powerpoint/2010/main" val="178267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8067834" y="5041180"/>
            <a:ext cx="3524504" cy="1215231"/>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5" name="Rectangle 7"/>
          <p:cNvSpPr>
            <a:spLocks noChangeArrowheads="1"/>
          </p:cNvSpPr>
          <p:nvPr/>
        </p:nvSpPr>
        <p:spPr bwMode="auto">
          <a:xfrm>
            <a:off x="4338255" y="5041180"/>
            <a:ext cx="3529173" cy="1215231"/>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6" name="Rectangle 8"/>
          <p:cNvSpPr>
            <a:spLocks noChangeArrowheads="1"/>
          </p:cNvSpPr>
          <p:nvPr/>
        </p:nvSpPr>
        <p:spPr bwMode="auto">
          <a:xfrm>
            <a:off x="607476" y="5041180"/>
            <a:ext cx="3526060" cy="121523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7" name="Rectangle 9"/>
          <p:cNvSpPr>
            <a:spLocks noChangeArrowheads="1"/>
          </p:cNvSpPr>
          <p:nvPr/>
        </p:nvSpPr>
        <p:spPr bwMode="auto">
          <a:xfrm>
            <a:off x="607477" y="1098652"/>
            <a:ext cx="3526060" cy="187890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8" name="Rectangle 10"/>
          <p:cNvSpPr>
            <a:spLocks noChangeArrowheads="1"/>
          </p:cNvSpPr>
          <p:nvPr/>
        </p:nvSpPr>
        <p:spPr bwMode="auto">
          <a:xfrm>
            <a:off x="4338255" y="1098652"/>
            <a:ext cx="3529173" cy="1878900"/>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sp>
        <p:nvSpPr>
          <p:cNvPr id="9" name="Rectangle 11"/>
          <p:cNvSpPr>
            <a:spLocks noChangeArrowheads="1"/>
          </p:cNvSpPr>
          <p:nvPr/>
        </p:nvSpPr>
        <p:spPr bwMode="auto">
          <a:xfrm>
            <a:off x="8067834" y="1098652"/>
            <a:ext cx="3524504" cy="187890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957"/>
            <a:endParaRPr lang="en-US" sz="1765" kern="0" dirty="0">
              <a:solidFill>
                <a:srgbClr val="505050"/>
              </a:solidFill>
              <a:ea typeface="MS PGothic" pitchFamily="34" charset="-128"/>
            </a:endParaRPr>
          </a:p>
        </p:txBody>
      </p:sp>
      <p:pic>
        <p:nvPicPr>
          <p:cNvPr id="12" name="Picture 2" descr="technet_rev.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903" y="1367539"/>
            <a:ext cx="2133374" cy="591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descr="MVA-rev.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080" y="1380490"/>
            <a:ext cx="1254771" cy="47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18368"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Deep technical content and free product evaluations</a:t>
            </a:r>
          </a:p>
        </p:txBody>
      </p:sp>
      <p:sp>
        <p:nvSpPr>
          <p:cNvPr id="16" name="TextBox 15"/>
          <p:cNvSpPr txBox="1"/>
          <p:nvPr/>
        </p:nvSpPr>
        <p:spPr>
          <a:xfrm>
            <a:off x="4338255" y="2084568"/>
            <a:ext cx="3529173" cy="597349"/>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Hands-on deep technical labs</a:t>
            </a:r>
          </a:p>
        </p:txBody>
      </p:sp>
      <p:sp>
        <p:nvSpPr>
          <p:cNvPr id="17" name="TextBox 16"/>
          <p:cNvSpPr txBox="1"/>
          <p:nvPr/>
        </p:nvSpPr>
        <p:spPr>
          <a:xfrm>
            <a:off x="8067833" y="2084569"/>
            <a:ext cx="3529173" cy="905081"/>
          </a:xfrm>
          <a:prstGeom prst="rect">
            <a:avLst/>
          </a:prstGeom>
          <a:noFill/>
        </p:spPr>
        <p:txBody>
          <a:bodyPr wrap="square" lIns="179259" tIns="143407" rIns="179259" bIns="143407" rtlCol="0">
            <a:spAutoFit/>
          </a:bodyPr>
          <a:lstStyle/>
          <a:p>
            <a:pPr defTabSz="913957">
              <a:spcAft>
                <a:spcPts val="588"/>
              </a:spcAft>
            </a:pPr>
            <a:r>
              <a:rPr lang="en-US" sz="1961" kern="0" dirty="0">
                <a:solidFill>
                  <a:srgbClr val="EFEFEF"/>
                </a:solidFill>
                <a:latin typeface="Segoe UI Light" pitchFamily="34" charset="0"/>
                <a:ea typeface="MS PGothic" pitchFamily="34" charset="-128"/>
              </a:rPr>
              <a:t>Free, online, </a:t>
            </a:r>
            <a:br>
              <a:rPr lang="en-US" sz="1961" kern="0" dirty="0">
                <a:solidFill>
                  <a:srgbClr val="EFEFEF"/>
                </a:solidFill>
                <a:latin typeface="Segoe UI Light" pitchFamily="34" charset="0"/>
                <a:ea typeface="MS PGothic" pitchFamily="34" charset="-128"/>
              </a:rPr>
            </a:br>
            <a:r>
              <a:rPr lang="en-US" sz="1961" kern="0" dirty="0">
                <a:solidFill>
                  <a:srgbClr val="EFEFEF"/>
                </a:solidFill>
                <a:latin typeface="Segoe UI Light" pitchFamily="34" charset="0"/>
                <a:ea typeface="MS PGothic" pitchFamily="34" charset="-128"/>
              </a:rPr>
              <a:t>technical courses</a:t>
            </a:r>
          </a:p>
        </p:txBody>
      </p:sp>
      <p:sp>
        <p:nvSpPr>
          <p:cNvPr id="18" name="TextBox 17"/>
          <p:cNvSpPr txBox="1"/>
          <p:nvPr/>
        </p:nvSpPr>
        <p:spPr>
          <a:xfrm>
            <a:off x="618368" y="5041181"/>
            <a:ext cx="3529173" cy="781732"/>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Download Microsoft software trials today.</a:t>
            </a:r>
          </a:p>
        </p:txBody>
      </p:sp>
      <p:sp>
        <p:nvSpPr>
          <p:cNvPr id="19" name="TextBox 18"/>
          <p:cNvSpPr txBox="1"/>
          <p:nvPr/>
        </p:nvSpPr>
        <p:spPr>
          <a:xfrm>
            <a:off x="4338255"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Find Hand On Labs.</a:t>
            </a:r>
          </a:p>
        </p:txBody>
      </p:sp>
      <p:sp>
        <p:nvSpPr>
          <p:cNvPr id="20" name="TextBox 19"/>
          <p:cNvSpPr txBox="1"/>
          <p:nvPr/>
        </p:nvSpPr>
        <p:spPr>
          <a:xfrm>
            <a:off x="8067833" y="5041180"/>
            <a:ext cx="3529173" cy="530964"/>
          </a:xfrm>
          <a:prstGeom prst="rect">
            <a:avLst/>
          </a:prstGeom>
          <a:noFill/>
        </p:spPr>
        <p:txBody>
          <a:bodyPr wrap="square" lIns="179259" tIns="143407" rIns="179259" bIns="143407" rtlCol="0">
            <a:spAutoFit/>
          </a:bodyPr>
          <a:lstStyle/>
          <a:p>
            <a:pPr defTabSz="913957">
              <a:spcAft>
                <a:spcPts val="588"/>
              </a:spcAft>
            </a:pPr>
            <a:r>
              <a:rPr lang="en-US" sz="1567" b="1" kern="0" dirty="0">
                <a:solidFill>
                  <a:srgbClr val="EFEFEF"/>
                </a:solidFill>
                <a:ea typeface="MS PGothic" pitchFamily="34" charset="-128"/>
              </a:rPr>
              <a:t>Take a free online course.</a:t>
            </a:r>
          </a:p>
        </p:txBody>
      </p:sp>
      <p:sp>
        <p:nvSpPr>
          <p:cNvPr id="21" name="Rectangle 20"/>
          <p:cNvSpPr/>
          <p:nvPr/>
        </p:nvSpPr>
        <p:spPr>
          <a:xfrm>
            <a:off x="618369"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Technet.microsoft.com/evalcenter</a:t>
            </a:r>
          </a:p>
        </p:txBody>
      </p:sp>
      <p:pic>
        <p:nvPicPr>
          <p:cNvPr id="22"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18188"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338257" y="5734457"/>
            <a:ext cx="3057655" cy="466101"/>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Technet.microsoft.com/</a:t>
            </a:r>
            <a:r>
              <a:rPr lang="en-US" sz="1273" kern="0" dirty="0" err="1">
                <a:solidFill>
                  <a:srgbClr val="FFFFFF"/>
                </a:solidFill>
                <a:ea typeface="MS PGothic" pitchFamily="34" charset="-128"/>
              </a:rPr>
              <a:t>virtuallabs</a:t>
            </a:r>
            <a:endParaRPr lang="en-US" sz="1273" kern="0" dirty="0">
              <a:solidFill>
                <a:srgbClr val="FFFFFF"/>
              </a:solidFill>
              <a:ea typeface="MS PGothic" pitchFamily="34" charset="-128"/>
            </a:endParaRPr>
          </a:p>
        </p:txBody>
      </p:sp>
      <p:pic>
        <p:nvPicPr>
          <p:cNvPr id="26"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076" y="5765169"/>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p:nvPr/>
        </p:nvSpPr>
        <p:spPr>
          <a:xfrm>
            <a:off x="8067833" y="5734454"/>
            <a:ext cx="3057655" cy="479676"/>
          </a:xfrm>
          <a:prstGeom prst="rect">
            <a:avLst/>
          </a:prstGeom>
        </p:spPr>
        <p:txBody>
          <a:bodyPr wrap="square" lIns="179259" tIns="143407" rIns="179259" bIns="143407">
            <a:spAutoFit/>
          </a:bodyPr>
          <a:lstStyle/>
          <a:p>
            <a:pPr defTabSz="914192">
              <a:lnSpc>
                <a:spcPct val="90000"/>
              </a:lnSpc>
              <a:spcAft>
                <a:spcPts val="1800"/>
              </a:spcAft>
              <a:buSzPct val="90000"/>
              <a:defRPr/>
            </a:pPr>
            <a:r>
              <a:rPr lang="en-US" sz="1273" kern="0" dirty="0">
                <a:solidFill>
                  <a:srgbClr val="FFFFFF"/>
                </a:solidFill>
                <a:ea typeface="MS PGothic" pitchFamily="34" charset="-128"/>
              </a:rPr>
              <a:t>microsoftvirtualacademy.com </a:t>
            </a:r>
          </a:p>
        </p:txBody>
      </p:sp>
      <p:pic>
        <p:nvPicPr>
          <p:cNvPr id="29" name="Picture 17" descr="arrow.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67654" y="5765165"/>
            <a:ext cx="413301" cy="41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7476"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At the TechNet Evaluation Center you can download free, trial versions of Microsoft software, with no feature limits. Dozens of trials are available – all at no cost.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Try Windows Server 2012 R2 for up to 180 days.  Download the Windows 8.1 Enterprise 90-day evaluation. Or try Microsoft Azure at no-cost for up to 90 days.</a:t>
            </a:r>
          </a:p>
        </p:txBody>
      </p:sp>
      <p:sp>
        <p:nvSpPr>
          <p:cNvPr id="24" name="TextBox 23"/>
          <p:cNvSpPr txBox="1"/>
          <p:nvPr/>
        </p:nvSpPr>
        <p:spPr>
          <a:xfrm>
            <a:off x="4339813" y="2977551"/>
            <a:ext cx="3526060" cy="2015728"/>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Hands On Labs offer virtual environments that will take you through guided, technically deep product learning experience.</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in labs that you can complete in 90 minutes or less. There is no complex setup or installation is required to use TechNet Virtual Labs.   </a:t>
            </a:r>
          </a:p>
        </p:txBody>
      </p:sp>
      <p:sp>
        <p:nvSpPr>
          <p:cNvPr id="27" name="TextBox 26"/>
          <p:cNvSpPr txBox="1"/>
          <p:nvPr/>
        </p:nvSpPr>
        <p:spPr>
          <a:xfrm>
            <a:off x="8066279" y="2977552"/>
            <a:ext cx="3526060" cy="2049336"/>
          </a:xfrm>
          <a:prstGeom prst="rect">
            <a:avLst/>
          </a:prstGeom>
          <a:noFill/>
        </p:spPr>
        <p:txBody>
          <a:bodyPr wrap="square" lIns="179259" tIns="143407" rIns="179259" bIns="143407" rtlCol="0">
            <a:spAutoFit/>
          </a:bodyPr>
          <a:lstStyle/>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Microsoft Virtual Academy provides free online training on the IT scenarios that are important to your company and your career. </a:t>
            </a:r>
          </a:p>
          <a:p>
            <a:pPr defTabSz="913957">
              <a:lnSpc>
                <a:spcPct val="114000"/>
              </a:lnSpc>
              <a:spcAft>
                <a:spcPts val="588"/>
              </a:spcAft>
            </a:pPr>
            <a:r>
              <a:rPr lang="en-US" sz="1175" kern="0" dirty="0">
                <a:gradFill>
                  <a:gsLst>
                    <a:gs pos="2917">
                      <a:srgbClr val="505050"/>
                    </a:gs>
                    <a:gs pos="30000">
                      <a:srgbClr val="505050"/>
                    </a:gs>
                  </a:gsLst>
                  <a:lin ang="5400000" scaled="0"/>
                </a:gradFill>
                <a:ea typeface="MS PGothic" pitchFamily="34" charset="-128"/>
              </a:rPr>
              <a:t>Learn at your own pace and boost your IT skills with over 100 courses across more than 15 Microsoft technologies including Windows Server, Windows 8</a:t>
            </a:r>
            <a:r>
              <a:rPr lang="en-US" sz="1175" kern="0">
                <a:gradFill>
                  <a:gsLst>
                    <a:gs pos="2917">
                      <a:srgbClr val="505050"/>
                    </a:gs>
                    <a:gs pos="30000">
                      <a:srgbClr val="505050"/>
                    </a:gs>
                  </a:gsLst>
                  <a:lin ang="5400000" scaled="0"/>
                </a:gradFill>
                <a:ea typeface="MS PGothic" pitchFamily="34" charset="-128"/>
              </a:rPr>
              <a:t>, Microsoft </a:t>
            </a:r>
            <a:r>
              <a:rPr lang="en-US" sz="1175" kern="0" dirty="0">
                <a:gradFill>
                  <a:gsLst>
                    <a:gs pos="2917">
                      <a:srgbClr val="505050"/>
                    </a:gs>
                    <a:gs pos="30000">
                      <a:srgbClr val="505050"/>
                    </a:gs>
                  </a:gsLst>
                  <a:lin ang="5400000" scaled="0"/>
                </a:gradFill>
                <a:ea typeface="MS PGothic" pitchFamily="34" charset="-128"/>
              </a:rPr>
              <a:t>Azure, Office 365, virtualization, Windows Phone, and more. </a:t>
            </a:r>
          </a:p>
        </p:txBody>
      </p:sp>
      <p:sp>
        <p:nvSpPr>
          <p:cNvPr id="3" name="TextBox 2"/>
          <p:cNvSpPr txBox="1"/>
          <p:nvPr/>
        </p:nvSpPr>
        <p:spPr>
          <a:xfrm>
            <a:off x="4414782" y="1221806"/>
            <a:ext cx="3451091" cy="621968"/>
          </a:xfrm>
          <a:prstGeom prst="rect">
            <a:avLst/>
          </a:prstGeom>
          <a:noFill/>
        </p:spPr>
        <p:txBody>
          <a:bodyPr wrap="square" lIns="179259" tIns="143407" rIns="179259" bIns="143407" rtlCol="0">
            <a:spAutoFit/>
          </a:bodyPr>
          <a:lstStyle/>
          <a:p>
            <a:pPr defTabSz="913957">
              <a:lnSpc>
                <a:spcPct val="90000"/>
              </a:lnSpc>
              <a:spcAft>
                <a:spcPts val="588"/>
              </a:spcAft>
            </a:pPr>
            <a:r>
              <a:rPr lang="en-US" sz="2353" kern="0" dirty="0">
                <a:solidFill>
                  <a:srgbClr val="EFEFEF"/>
                </a:solidFill>
                <a:ea typeface="MS PGothic" pitchFamily="34" charset="-128"/>
              </a:rPr>
              <a:t>TechNet Virtual Labs</a:t>
            </a:r>
          </a:p>
        </p:txBody>
      </p:sp>
    </p:spTree>
    <p:extLst>
      <p:ext uri="{BB962C8B-B14F-4D97-AF65-F5344CB8AC3E}">
        <p14:creationId xmlns:p14="http://schemas.microsoft.com/office/powerpoint/2010/main" val="311067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6" y="93576"/>
            <a:ext cx="10515600" cy="737697"/>
          </a:xfrm>
        </p:spPr>
        <p:txBody>
          <a:bodyPr/>
          <a:lstStyle/>
          <a:p>
            <a:r>
              <a:rPr lang="en-US" dirty="0"/>
              <a:t>More Resources</a:t>
            </a:r>
          </a:p>
        </p:txBody>
      </p:sp>
      <p:graphicFrame>
        <p:nvGraphicFramePr>
          <p:cNvPr id="3" name="Table 2">
            <a:extLst>
              <a:ext uri="{FF2B5EF4-FFF2-40B4-BE49-F238E27FC236}">
                <a16:creationId xmlns:a16="http://schemas.microsoft.com/office/drawing/2014/main" id="{89B86B2B-93A6-4089-B749-CEB671328547}"/>
              </a:ext>
            </a:extLst>
          </p:cNvPr>
          <p:cNvGraphicFramePr>
            <a:graphicFrameLocks noGrp="1"/>
          </p:cNvGraphicFramePr>
          <p:nvPr>
            <p:extLst/>
          </p:nvPr>
        </p:nvGraphicFramePr>
        <p:xfrm>
          <a:off x="504000" y="1519275"/>
          <a:ext cx="11289600" cy="3428625"/>
        </p:xfrm>
        <a:graphic>
          <a:graphicData uri="http://schemas.openxmlformats.org/drawingml/2006/table">
            <a:tbl>
              <a:tblPr firstRow="1" firstCol="1">
                <a:tableStyleId>{5C22544A-7EE6-4342-B048-85BDC9FD1C3A}</a:tableStyleId>
              </a:tblPr>
              <a:tblGrid>
                <a:gridCol w="5390328">
                  <a:extLst>
                    <a:ext uri="{9D8B030D-6E8A-4147-A177-3AD203B41FA5}">
                      <a16:colId xmlns:a16="http://schemas.microsoft.com/office/drawing/2014/main" val="3887258380"/>
                    </a:ext>
                  </a:extLst>
                </a:gridCol>
                <a:gridCol w="5899272">
                  <a:extLst>
                    <a:ext uri="{9D8B030D-6E8A-4147-A177-3AD203B41FA5}">
                      <a16:colId xmlns:a16="http://schemas.microsoft.com/office/drawing/2014/main" val="2883612874"/>
                    </a:ext>
                  </a:extLst>
                </a:gridCol>
              </a:tblGrid>
              <a:tr h="432431">
                <a:tc>
                  <a:txBody>
                    <a:bodyPr/>
                    <a:lstStyle/>
                    <a:p>
                      <a:pPr algn="l" rtl="0" fontAlgn="b"/>
                      <a:r>
                        <a:rPr lang="en-US" sz="3200" u="none" strike="noStrike" dirty="0">
                          <a:effectLst/>
                        </a:rPr>
                        <a:t>Resource</a:t>
                      </a:r>
                      <a:endParaRPr lang="en-US" sz="3200" b="1" i="0" u="none" strike="noStrike" dirty="0">
                        <a:solidFill>
                          <a:srgbClr val="FFFFFF"/>
                        </a:solidFill>
                        <a:effectLst/>
                        <a:latin typeface="Calibri" panose="020F0502020204030204" pitchFamily="34" charset="0"/>
                      </a:endParaRPr>
                    </a:p>
                  </a:txBody>
                  <a:tcPr marL="7620" marR="7620" marT="7620" anchor="b"/>
                </a:tc>
                <a:tc>
                  <a:txBody>
                    <a:bodyPr/>
                    <a:lstStyle/>
                    <a:p>
                      <a:pPr algn="l" rtl="0" fontAlgn="b"/>
                      <a:r>
                        <a:rPr lang="en-US" sz="3200" u="none" strike="noStrike">
                          <a:effectLst/>
                        </a:rPr>
                        <a:t>Link</a:t>
                      </a:r>
                      <a:endParaRPr lang="en-US" sz="3200" b="1" i="0" u="none" strike="noStrike">
                        <a:solidFill>
                          <a:srgbClr val="FFFFFF"/>
                        </a:solidFill>
                        <a:effectLst/>
                        <a:latin typeface="Calibri" panose="020F0502020204030204" pitchFamily="34" charset="0"/>
                      </a:endParaRPr>
                    </a:p>
                  </a:txBody>
                  <a:tcPr marL="7620" marR="7620" marT="7620" anchor="b"/>
                </a:tc>
                <a:extLst>
                  <a:ext uri="{0D108BD9-81ED-4DB2-BD59-A6C34878D82A}">
                    <a16:rowId xmlns:a16="http://schemas.microsoft.com/office/drawing/2014/main" val="2079215054"/>
                  </a:ext>
                </a:extLst>
              </a:tr>
              <a:tr h="483034">
                <a:tc>
                  <a:txBody>
                    <a:bodyPr/>
                    <a:lstStyle/>
                    <a:p>
                      <a:pPr algn="l" rtl="0" fontAlgn="b"/>
                      <a:r>
                        <a:rPr lang="en-US" sz="2400" u="none" strike="noStrike">
                          <a:effectLst/>
                        </a:rPr>
                        <a:t>Virtual Academy Videos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https://mva.microsoft.com/product-training/microsoft-azure#!jobf=IT%20Pros&amp;lang=1033</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407753460"/>
                  </a:ext>
                </a:extLst>
              </a:tr>
              <a:tr h="358826">
                <a:tc>
                  <a:txBody>
                    <a:bodyPr/>
                    <a:lstStyle/>
                    <a:p>
                      <a:pPr algn="l" rtl="0" fontAlgn="b"/>
                      <a:r>
                        <a:rPr lang="en-US" sz="2400" u="none" strike="noStrike">
                          <a:effectLst/>
                        </a:rPr>
                        <a:t>Various On-line training</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3"/>
                        </a:rPr>
                        <a:t>https://www.microsoft.com/en-us/learning/azure-training.aspx</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4026119036"/>
                  </a:ext>
                </a:extLst>
              </a:tr>
              <a:tr h="358826">
                <a:tc>
                  <a:txBody>
                    <a:bodyPr/>
                    <a:lstStyle/>
                    <a:p>
                      <a:pPr algn="l" rtl="0" fontAlgn="b"/>
                      <a:r>
                        <a:rPr lang="en-US" sz="2400" u="none" strike="noStrike">
                          <a:effectLst/>
                        </a:rPr>
                        <a:t>Visual Studio Developer Incentives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4"/>
                        </a:rPr>
                        <a:t>https://www.visualstudio.com/dev-essentials/</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1837020724"/>
                  </a:ext>
                </a:extLst>
              </a:tr>
              <a:tr h="471534">
                <a:tc>
                  <a:txBody>
                    <a:bodyPr/>
                    <a:lstStyle/>
                    <a:p>
                      <a:pPr algn="l" rtl="0" fontAlgn="b"/>
                      <a:r>
                        <a:rPr lang="en-US" sz="2400" u="none" strike="noStrike">
                          <a:effectLst/>
                        </a:rPr>
                        <a:t>Azure training for AWS professionals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a:effectLst/>
                          <a:hlinkClick r:id="rId5"/>
                        </a:rPr>
                        <a:t>https://openedx.microsoft.com/courses/course-v1%3AMicrosoft%2BAzure213x%2B2016_T4/</a:t>
                      </a:r>
                      <a:endParaRPr lang="en-US" sz="1600" b="0" i="0" u="sng" strike="noStrike">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83721050"/>
                  </a:ext>
                </a:extLst>
              </a:tr>
              <a:tr h="548265">
                <a:tc>
                  <a:txBody>
                    <a:bodyPr/>
                    <a:lstStyle/>
                    <a:p>
                      <a:pPr algn="l" rtl="0" fontAlgn="b"/>
                      <a:r>
                        <a:rPr lang="en-US" sz="2400" u="none" strike="noStrike">
                          <a:effectLst/>
                        </a:rPr>
                        <a:t>Microsoft Azure for IT Pros Content Series</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rtl="0" fontAlgn="b"/>
                      <a:r>
                        <a:rPr lang="en-US" sz="1600" u="sng" strike="noStrike" dirty="0">
                          <a:effectLst/>
                          <a:hlinkClick r:id="rId6"/>
                        </a:rPr>
                        <a:t>https://mva.microsoft.com/search/SearchResults.aspx#!q=Microsoft%20Azure%20for%20IT%20Pros%20content%20series&amp;lang=1033</a:t>
                      </a:r>
                      <a:r>
                        <a:rPr lang="en-US" sz="1600" u="sng" strike="noStrike" dirty="0">
                          <a:effectLst/>
                        </a:rPr>
                        <a:t> </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3725432044"/>
                  </a:ext>
                </a:extLst>
              </a:tr>
              <a:tr h="358826">
                <a:tc>
                  <a:txBody>
                    <a:bodyPr/>
                    <a:lstStyle/>
                    <a:p>
                      <a:pPr algn="l" rtl="0" fontAlgn="b"/>
                      <a:r>
                        <a:rPr lang="en-US" sz="2400" u="none" strike="noStrike">
                          <a:effectLst/>
                        </a:rPr>
                        <a:t>LinkedIn Learning Center</a:t>
                      </a:r>
                      <a:endParaRPr lang="en-US" sz="2400" b="0" i="0" u="none" strike="noStrike">
                        <a:solidFill>
                          <a:srgbClr val="000000"/>
                        </a:solidFill>
                        <a:effectLst/>
                        <a:latin typeface="Calibri" panose="020F0502020204030204" pitchFamily="34" charset="0"/>
                      </a:endParaRPr>
                    </a:p>
                  </a:txBody>
                  <a:tcPr marL="7620" marR="7620" marT="7620" anchor="b"/>
                </a:tc>
                <a:tc>
                  <a:txBody>
                    <a:bodyPr/>
                    <a:lstStyle/>
                    <a:p>
                      <a:pPr algn="l" fontAlgn="b"/>
                      <a:r>
                        <a:rPr lang="en-US" sz="1600" u="sng" strike="noStrike" dirty="0">
                          <a:effectLst/>
                          <a:hlinkClick r:id="rId7"/>
                        </a:rPr>
                        <a:t>https://learning.linkedin.com/in/overview</a:t>
                      </a:r>
                      <a:endParaRPr lang="en-US" sz="1600" b="0" i="0" u="sng" strike="noStrike" dirty="0">
                        <a:solidFill>
                          <a:srgbClr val="0563C1"/>
                        </a:solidFill>
                        <a:effectLst/>
                        <a:latin typeface="Calibri" panose="020F0502020204030204" pitchFamily="34" charset="0"/>
                      </a:endParaRPr>
                    </a:p>
                  </a:txBody>
                  <a:tcPr marL="7620" marR="7620" marT="7620" anchor="b"/>
                </a:tc>
                <a:extLst>
                  <a:ext uri="{0D108BD9-81ED-4DB2-BD59-A6C34878D82A}">
                    <a16:rowId xmlns:a16="http://schemas.microsoft.com/office/drawing/2014/main" val="2317597407"/>
                  </a:ext>
                </a:extLst>
              </a:tr>
            </a:tbl>
          </a:graphicData>
        </a:graphic>
      </p:graphicFrame>
      <p:sp>
        <p:nvSpPr>
          <p:cNvPr id="5" name="Rectangle 4">
            <a:extLst>
              <a:ext uri="{FF2B5EF4-FFF2-40B4-BE49-F238E27FC236}">
                <a16:creationId xmlns:a16="http://schemas.microsoft.com/office/drawing/2014/main" id="{FA521D52-F5BD-4BF7-B5DE-CED743A605A6}"/>
              </a:ext>
            </a:extLst>
          </p:cNvPr>
          <p:cNvSpPr/>
          <p:nvPr/>
        </p:nvSpPr>
        <p:spPr>
          <a:xfrm>
            <a:off x="1104000" y="5445835"/>
            <a:ext cx="9336000" cy="954107"/>
          </a:xfrm>
          <a:prstGeom prst="rect">
            <a:avLst/>
          </a:prstGeom>
        </p:spPr>
        <p:txBody>
          <a:bodyPr wrap="square">
            <a:spAutoFit/>
          </a:bodyPr>
          <a:lstStyle/>
          <a:p>
            <a:r>
              <a:rPr lang="en-US" sz="2800" dirty="0">
                <a:solidFill>
                  <a:prstClr val="black"/>
                </a:solidFill>
              </a:rPr>
              <a:t>Microsoft Learning</a:t>
            </a:r>
          </a:p>
          <a:p>
            <a:r>
              <a:rPr lang="en-US" sz="2800" dirty="0">
                <a:solidFill>
                  <a:prstClr val="black"/>
                </a:solidFill>
                <a:hlinkClick r:id="rId8"/>
              </a:rPr>
              <a:t>https://www.microsoft.com/en-us/learning/default.aspx</a:t>
            </a:r>
            <a:r>
              <a:rPr lang="en-US" sz="2800" dirty="0">
                <a:solidFill>
                  <a:prstClr val="black"/>
                </a:solidFill>
              </a:rPr>
              <a:t> </a:t>
            </a:r>
          </a:p>
        </p:txBody>
      </p:sp>
    </p:spTree>
    <p:extLst>
      <p:ext uri="{BB962C8B-B14F-4D97-AF65-F5344CB8AC3E}">
        <p14:creationId xmlns:p14="http://schemas.microsoft.com/office/powerpoint/2010/main" val="3165087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r>
              <a:rPr lang="en-US" b="1" dirty="0"/>
              <a:t>Coach Culbertson</a:t>
            </a:r>
          </a:p>
          <a:p>
            <a:r>
              <a:rPr lang="en-US" dirty="0"/>
              <a:t>Friendly Neighborhood Instructor</a:t>
            </a:r>
          </a:p>
          <a:p>
            <a:r>
              <a:rPr lang="en-US" dirty="0"/>
              <a:t>Directions Training</a:t>
            </a:r>
          </a:p>
        </p:txBody>
      </p:sp>
      <p:sp>
        <p:nvSpPr>
          <p:cNvPr id="2" name="Title 1"/>
          <p:cNvSpPr>
            <a:spLocks noGrp="1"/>
          </p:cNvSpPr>
          <p:nvPr>
            <p:ph type="ctrTitle"/>
          </p:nvPr>
        </p:nvSpPr>
        <p:spPr>
          <a:solidFill>
            <a:srgbClr val="007233"/>
          </a:solidFill>
        </p:spPr>
        <p:txBody>
          <a:bodyPr/>
          <a:lstStyle/>
          <a:p>
            <a:r>
              <a:rPr lang="en-US" sz="3200" dirty="0"/>
              <a:t>Operational Readiness </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r>
              <a:rPr lang="en-US" b="1" dirty="0"/>
              <a:t>Damon </a:t>
            </a:r>
            <a:r>
              <a:rPr lang="en-US" b="1" dirty="0" err="1"/>
              <a:t>Ronco</a:t>
            </a:r>
            <a:endParaRPr lang="en-US" b="1" dirty="0"/>
          </a:p>
          <a:p>
            <a:r>
              <a:rPr lang="en-US" dirty="0"/>
              <a:t>Azure Technology Solutions Professional</a:t>
            </a:r>
          </a:p>
          <a:p>
            <a:r>
              <a:rPr lang="en-US" dirty="0"/>
              <a:t>Microsoft</a:t>
            </a:r>
          </a:p>
        </p:txBody>
      </p:sp>
    </p:spTree>
    <p:extLst>
      <p:ext uri="{BB962C8B-B14F-4D97-AF65-F5344CB8AC3E}">
        <p14:creationId xmlns:p14="http://schemas.microsoft.com/office/powerpoint/2010/main" val="336851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Operations (10-15%)</a:t>
            </a:r>
          </a:p>
        </p:txBody>
      </p:sp>
      <p:sp>
        <p:nvSpPr>
          <p:cNvPr id="3" name="Content Placeholder 2"/>
          <p:cNvSpPr>
            <a:spLocks noGrp="1"/>
          </p:cNvSpPr>
          <p:nvPr>
            <p:ph idx="1"/>
          </p:nvPr>
        </p:nvSpPr>
        <p:spPr>
          <a:xfrm>
            <a:off x="322117" y="1825625"/>
            <a:ext cx="11689773" cy="4793384"/>
          </a:xfrm>
        </p:spPr>
        <p:txBody>
          <a:bodyPr>
            <a:normAutofit fontScale="92500" lnSpcReduction="10000"/>
          </a:bodyPr>
          <a:lstStyle/>
          <a:p>
            <a:pPr fontAlgn="base"/>
            <a:r>
              <a:rPr lang="en-US" dirty="0"/>
              <a:t>Design an application monitoring and alerting strategy </a:t>
            </a:r>
          </a:p>
          <a:p>
            <a:pPr lvl="1" fontAlgn="base"/>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pPr fontAlgn="base"/>
            <a:r>
              <a:rPr lang="en-US" dirty="0"/>
              <a:t>Design a platform monitoring and alerting strategy </a:t>
            </a:r>
          </a:p>
          <a:p>
            <a:pPr lvl="1" fontAlgn="base"/>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pPr fontAlgn="base"/>
            <a:r>
              <a:rPr lang="en-US" dirty="0"/>
              <a:t>Design an operations automation strategy </a:t>
            </a:r>
          </a:p>
          <a:p>
            <a:pPr lvl="1" fontAlgn="base"/>
            <a:r>
              <a:rPr lang="en-US" dirty="0"/>
              <a:t>Determine when to use Azure Automation, Chef, Puppet, PowerShell, Desired State Configuration (DSC), Event Grid, and Azure Logic Apps; define a strategy for auto-scaling; define a strategy for enabling periodic processes and tasks</a:t>
            </a:r>
          </a:p>
        </p:txBody>
      </p:sp>
    </p:spTree>
    <p:extLst>
      <p:ext uri="{BB962C8B-B14F-4D97-AF65-F5344CB8AC3E}">
        <p14:creationId xmlns:p14="http://schemas.microsoft.com/office/powerpoint/2010/main" val="2733872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defTabSz="914056">
              <a:lnSpc>
                <a:spcPct val="90000"/>
              </a:lnSpc>
              <a:spcAft>
                <a:spcPts val="588"/>
              </a:spcAft>
              <a:defRPr/>
            </a:pPr>
            <a:r>
              <a:rPr lang="de-DE" sz="1176" dirty="0">
                <a:solidFill>
                  <a:srgbClr val="FFFFFF">
                    <a:lumMod val="50000"/>
                  </a:srgbClr>
                </a:solidFill>
                <a:latin typeface="Segoe UI Light"/>
              </a:rPr>
              <a:t>http://azureplatform.azurewebsites.net/</a:t>
            </a:r>
            <a:endParaRPr lang="en-US" sz="1176" dirty="0">
              <a:solidFill>
                <a:srgbClr val="FFFFFF">
                  <a:lumMod val="50000"/>
                </a:srgbClr>
              </a:solidFill>
              <a:latin typeface="Segoe UI Light"/>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algn="r" defTabSz="914056">
              <a:lnSpc>
                <a:spcPct val="90000"/>
              </a:lnSpc>
              <a:spcAft>
                <a:spcPts val="588"/>
              </a:spcAft>
              <a:defRPr/>
            </a:pPr>
            <a:r>
              <a:rPr lang="de-DE" sz="1176" dirty="0">
                <a:solidFill>
                  <a:srgbClr val="FFFFFF">
                    <a:lumMod val="50000"/>
                  </a:srgbClr>
                </a:solidFill>
                <a:latin typeface="Segoe UI Light"/>
              </a:rPr>
              <a:t>* Preview Services</a:t>
            </a:r>
            <a:endParaRPr lang="en-US" sz="1176"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962819" y="4385356"/>
            <a:ext cx="3019425" cy="1638300"/>
          </a:xfrm>
          <a:prstGeom prst="rect">
            <a:avLst/>
          </a:prstGeom>
        </p:spPr>
      </p:pic>
      <p:pic>
        <p:nvPicPr>
          <p:cNvPr id="8" name="Picture 7"/>
          <p:cNvPicPr>
            <a:picLocks noChangeAspect="1"/>
          </p:cNvPicPr>
          <p:nvPr/>
        </p:nvPicPr>
        <p:blipFill>
          <a:blip r:embed="rId4"/>
          <a:stretch>
            <a:fillRect/>
          </a:stretch>
        </p:blipFill>
        <p:spPr>
          <a:xfrm>
            <a:off x="971551" y="2230738"/>
            <a:ext cx="2976563" cy="2109788"/>
          </a:xfrm>
          <a:prstGeom prst="rect">
            <a:avLst/>
          </a:prstGeom>
        </p:spPr>
      </p:pic>
      <p:pic>
        <p:nvPicPr>
          <p:cNvPr id="9" name="Picture 8"/>
          <p:cNvPicPr>
            <a:picLocks noChangeAspect="1"/>
          </p:cNvPicPr>
          <p:nvPr/>
        </p:nvPicPr>
        <p:blipFill>
          <a:blip r:embed="rId5"/>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a:srcRect b="7848"/>
          <a:stretch/>
        </p:blipFill>
        <p:spPr>
          <a:xfrm>
            <a:off x="969169" y="6112560"/>
            <a:ext cx="10253663" cy="697815"/>
          </a:xfrm>
          <a:prstGeom prst="rect">
            <a:avLst/>
          </a:prstGeom>
        </p:spPr>
      </p:pic>
      <p:pic>
        <p:nvPicPr>
          <p:cNvPr id="19" name="Picture 18"/>
          <p:cNvPicPr>
            <a:picLocks noChangeAspect="1"/>
          </p:cNvPicPr>
          <p:nvPr/>
        </p:nvPicPr>
        <p:blipFill>
          <a:blip r:embed="rId7"/>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a:stretch>
            <a:fillRect/>
          </a:stretch>
        </p:blipFill>
        <p:spPr>
          <a:xfrm>
            <a:off x="4633018" y="3923854"/>
            <a:ext cx="2981325" cy="2138363"/>
          </a:xfrm>
          <a:prstGeom prst="rect">
            <a:avLst/>
          </a:prstGeom>
        </p:spPr>
      </p:pic>
      <p:sp>
        <p:nvSpPr>
          <p:cNvPr id="2" name="Rectangle 1">
            <a:extLst>
              <a:ext uri="{FF2B5EF4-FFF2-40B4-BE49-F238E27FC236}">
                <a16:creationId xmlns:a16="http://schemas.microsoft.com/office/drawing/2014/main" id="{89A5B917-1FD1-43C0-80CD-8EDC4716DCA1}"/>
              </a:ext>
            </a:extLst>
          </p:cNvPr>
          <p:cNvSpPr/>
          <p:nvPr/>
        </p:nvSpPr>
        <p:spPr>
          <a:xfrm>
            <a:off x="832513" y="6100450"/>
            <a:ext cx="10658902" cy="709783"/>
          </a:xfrm>
          <a:prstGeom prst="rect">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spTree>
    <p:extLst>
      <p:ext uri="{BB962C8B-B14F-4D97-AF65-F5344CB8AC3E}">
        <p14:creationId xmlns:p14="http://schemas.microsoft.com/office/powerpoint/2010/main" val="67268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A25A-9C14-4327-AE09-FFD3130367A7}"/>
              </a:ext>
            </a:extLst>
          </p:cNvPr>
          <p:cNvSpPr>
            <a:spLocks noGrp="1"/>
          </p:cNvSpPr>
          <p:nvPr>
            <p:ph type="title"/>
          </p:nvPr>
        </p:nvSpPr>
        <p:spPr/>
        <p:txBody>
          <a:bodyPr/>
          <a:lstStyle/>
          <a:p>
            <a:r>
              <a:rPr lang="en-US" dirty="0"/>
              <a:t>Microsoft Products and Services – Platform Services</a:t>
            </a:r>
          </a:p>
        </p:txBody>
      </p:sp>
      <p:sp>
        <p:nvSpPr>
          <p:cNvPr id="4" name="Content Placeholder 3">
            <a:extLst>
              <a:ext uri="{FF2B5EF4-FFF2-40B4-BE49-F238E27FC236}">
                <a16:creationId xmlns:a16="http://schemas.microsoft.com/office/drawing/2014/main" id="{2554354D-DEBB-463D-94C2-268ED48EB6D0}"/>
              </a:ext>
            </a:extLst>
          </p:cNvPr>
          <p:cNvSpPr>
            <a:spLocks noGrp="1"/>
          </p:cNvSpPr>
          <p:nvPr>
            <p:ph idx="1"/>
          </p:nvPr>
        </p:nvSpPr>
        <p:spPr/>
        <p:txBody>
          <a:bodyPr/>
          <a:lstStyle/>
          <a:p>
            <a:pPr marL="0" indent="0">
              <a:buNone/>
            </a:pPr>
            <a:r>
              <a:rPr lang="en-US" dirty="0"/>
              <a:t>Azure Monitor </a:t>
            </a:r>
          </a:p>
          <a:p>
            <a:pPr marL="457200" lvl="1" indent="0">
              <a:buNone/>
            </a:pPr>
            <a:r>
              <a:rPr lang="en-US" dirty="0"/>
              <a:t>Enables basic monitoring for Azure service by allowing collection of </a:t>
            </a:r>
            <a:r>
              <a:rPr lang="en-US" b="1" dirty="0"/>
              <a:t>Metrics</a:t>
            </a:r>
            <a:r>
              <a:rPr lang="en-US" dirty="0"/>
              <a:t>, </a:t>
            </a:r>
            <a:r>
              <a:rPr lang="en-US" b="1" dirty="0"/>
              <a:t>Activity Logs</a:t>
            </a:r>
            <a:r>
              <a:rPr lang="en-US" dirty="0"/>
              <a:t>, and </a:t>
            </a:r>
            <a:r>
              <a:rPr lang="en-US" b="1" dirty="0"/>
              <a:t>Diagnostic logs</a:t>
            </a:r>
          </a:p>
          <a:p>
            <a:pPr marL="0" indent="0">
              <a:buNone/>
            </a:pPr>
            <a:r>
              <a:rPr lang="en-US" dirty="0"/>
              <a:t>Azure Service Health</a:t>
            </a:r>
          </a:p>
          <a:p>
            <a:pPr marL="457200" lvl="1" indent="0">
              <a:buNone/>
            </a:pPr>
            <a:r>
              <a:rPr lang="en-US" dirty="0"/>
              <a:t>Identifies any issues with Azure services</a:t>
            </a:r>
          </a:p>
          <a:p>
            <a:pPr marL="0" indent="0">
              <a:buNone/>
            </a:pPr>
            <a:r>
              <a:rPr lang="en-US" dirty="0"/>
              <a:t>Azure Advisor</a:t>
            </a:r>
          </a:p>
          <a:p>
            <a:pPr marL="457200" lvl="1" indent="0">
              <a:buNone/>
            </a:pPr>
            <a:r>
              <a:rPr lang="en-US" dirty="0"/>
              <a:t>Recommendations for performance, security, high availability AND reduce your overall Azure spend.</a:t>
            </a:r>
          </a:p>
        </p:txBody>
      </p:sp>
    </p:spTree>
    <p:extLst>
      <p:ext uri="{BB962C8B-B14F-4D97-AF65-F5344CB8AC3E}">
        <p14:creationId xmlns:p14="http://schemas.microsoft.com/office/powerpoint/2010/main" val="1884704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C8F8-3C71-490E-A996-E57564434026}"/>
              </a:ext>
            </a:extLst>
          </p:cNvPr>
          <p:cNvSpPr>
            <a:spLocks noGrp="1"/>
          </p:cNvSpPr>
          <p:nvPr>
            <p:ph type="title"/>
          </p:nvPr>
        </p:nvSpPr>
        <p:spPr/>
        <p:txBody>
          <a:bodyPr/>
          <a:lstStyle/>
          <a:p>
            <a:r>
              <a:rPr lang="en-US" dirty="0"/>
              <a:t>Microsoft Products and Services – Application / Infra</a:t>
            </a:r>
          </a:p>
        </p:txBody>
      </p:sp>
      <p:sp>
        <p:nvSpPr>
          <p:cNvPr id="3" name="Content Placeholder 2">
            <a:extLst>
              <a:ext uri="{FF2B5EF4-FFF2-40B4-BE49-F238E27FC236}">
                <a16:creationId xmlns:a16="http://schemas.microsoft.com/office/drawing/2014/main" id="{AD719D37-6FD8-4BA8-9F2F-5778B9471326}"/>
              </a:ext>
            </a:extLst>
          </p:cNvPr>
          <p:cNvSpPr>
            <a:spLocks noGrp="1"/>
          </p:cNvSpPr>
          <p:nvPr>
            <p:ph idx="1"/>
          </p:nvPr>
        </p:nvSpPr>
        <p:spPr>
          <a:xfrm>
            <a:off x="838200" y="1825624"/>
            <a:ext cx="10515600" cy="4460875"/>
          </a:xfrm>
        </p:spPr>
        <p:txBody>
          <a:bodyPr>
            <a:normAutofit fontScale="92500" lnSpcReduction="10000"/>
          </a:bodyPr>
          <a:lstStyle/>
          <a:p>
            <a:r>
              <a:rPr lang="en-US" dirty="0"/>
              <a:t>Application Insights</a:t>
            </a:r>
          </a:p>
          <a:p>
            <a:pPr lvl="1"/>
            <a:r>
              <a:rPr lang="en-US" dirty="0"/>
              <a:t>Application Monitoring; Availability plus performance and deep insights; on-</a:t>
            </a:r>
            <a:r>
              <a:rPr lang="en-US" dirty="0" err="1"/>
              <a:t>premisis</a:t>
            </a:r>
            <a:r>
              <a:rPr lang="en-US" dirty="0"/>
              <a:t> and in the cloud.</a:t>
            </a:r>
          </a:p>
          <a:p>
            <a:r>
              <a:rPr lang="en-US" dirty="0"/>
              <a:t>Log Analytics</a:t>
            </a:r>
          </a:p>
          <a:p>
            <a:pPr lvl="1"/>
            <a:r>
              <a:rPr lang="en-US" dirty="0"/>
              <a:t>Central Role in Azure Monitor: powerful query analytics on logs; complete picture IaaS and </a:t>
            </a:r>
            <a:r>
              <a:rPr lang="en-US" dirty="0" err="1"/>
              <a:t>PasS</a:t>
            </a:r>
            <a:endParaRPr lang="en-US" dirty="0"/>
          </a:p>
          <a:p>
            <a:r>
              <a:rPr lang="en-US" dirty="0"/>
              <a:t>Service Map</a:t>
            </a:r>
          </a:p>
          <a:p>
            <a:pPr lvl="1"/>
            <a:r>
              <a:rPr lang="en-US" dirty="0"/>
              <a:t>Analyze VMs – Integrates events, management solutions, log analytics</a:t>
            </a:r>
          </a:p>
          <a:p>
            <a:r>
              <a:rPr lang="en-US" dirty="0"/>
              <a:t>Network Watcher</a:t>
            </a:r>
          </a:p>
          <a:p>
            <a:pPr lvl="1"/>
            <a:r>
              <a:rPr lang="en-US" dirty="0"/>
              <a:t>Scenario based: Network Performance Monitoring; DNS Traffic Analysis, more</a:t>
            </a:r>
          </a:p>
          <a:p>
            <a:r>
              <a:rPr lang="en-US" dirty="0"/>
              <a:t>Management Solutions </a:t>
            </a:r>
          </a:p>
          <a:p>
            <a:pPr lvl="1"/>
            <a:r>
              <a:rPr lang="en-US" dirty="0"/>
              <a:t>Packaged set of logic to monitor different workloads; Microsoft and third party</a:t>
            </a:r>
          </a:p>
        </p:txBody>
      </p:sp>
    </p:spTree>
    <p:extLst>
      <p:ext uri="{BB962C8B-B14F-4D97-AF65-F5344CB8AC3E}">
        <p14:creationId xmlns:p14="http://schemas.microsoft.com/office/powerpoint/2010/main" val="17550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alpha val="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Agenda – Day 2 </a:t>
            </a:r>
          </a:p>
        </p:txBody>
      </p:sp>
      <p:sp>
        <p:nvSpPr>
          <p:cNvPr id="5" name="Text Placeholder 4"/>
          <p:cNvSpPr>
            <a:spLocks noGrp="1"/>
          </p:cNvSpPr>
          <p:nvPr>
            <p:ph type="body" sz="quarter" idx="11"/>
          </p:nvPr>
        </p:nvSpPr>
        <p:spPr/>
        <p:txBody>
          <a:bodyPr/>
          <a:lstStyle/>
          <a:p>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02759894"/>
              </p:ext>
            </p:extLst>
          </p:nvPr>
        </p:nvGraphicFramePr>
        <p:xfrm>
          <a:off x="796213" y="1812759"/>
          <a:ext cx="11172266" cy="4155611"/>
        </p:xfrm>
        <a:graphic>
          <a:graphicData uri="http://schemas.openxmlformats.org/drawingml/2006/table">
            <a:tbl>
              <a:tblPr firstRow="1" firstCol="1" bandRow="1"/>
              <a:tblGrid>
                <a:gridCol w="1818032">
                  <a:extLst>
                    <a:ext uri="{9D8B030D-6E8A-4147-A177-3AD203B41FA5}">
                      <a16:colId xmlns:a16="http://schemas.microsoft.com/office/drawing/2014/main" val="20000"/>
                    </a:ext>
                  </a:extLst>
                </a:gridCol>
                <a:gridCol w="2833693">
                  <a:extLst>
                    <a:ext uri="{9D8B030D-6E8A-4147-A177-3AD203B41FA5}">
                      <a16:colId xmlns:a16="http://schemas.microsoft.com/office/drawing/2014/main" val="20001"/>
                    </a:ext>
                  </a:extLst>
                </a:gridCol>
                <a:gridCol w="6520541">
                  <a:extLst>
                    <a:ext uri="{9D8B030D-6E8A-4147-A177-3AD203B41FA5}">
                      <a16:colId xmlns:a16="http://schemas.microsoft.com/office/drawing/2014/main" val="20002"/>
                    </a:ext>
                  </a:extLst>
                </a:gridCol>
              </a:tblGrid>
              <a:tr h="596959">
                <a:tc>
                  <a:txBody>
                    <a:bodyPr/>
                    <a:lstStyle/>
                    <a:p>
                      <a:pPr marL="0" marR="0" algn="ctr">
                        <a:lnSpc>
                          <a:spcPct val="107000"/>
                        </a:lnSpc>
                        <a:spcBef>
                          <a:spcPts val="0"/>
                        </a:spcBef>
                        <a:spcAft>
                          <a:spcPts val="0"/>
                        </a:spcAft>
                      </a:pPr>
                      <a:r>
                        <a:rPr lang="en-US" sz="1800" b="1" dirty="0">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1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Speaker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lgn="ctr">
                        <a:lnSpc>
                          <a:spcPct val="107000"/>
                        </a:lnSpc>
                        <a:spcBef>
                          <a:spcPts val="0"/>
                        </a:spcBef>
                        <a:spcAft>
                          <a:spcPts val="0"/>
                        </a:spcAft>
                      </a:pPr>
                      <a:r>
                        <a:rPr lang="en-US" sz="1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Topic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333259">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9:00 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Registration and Breakfast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0001"/>
                  </a:ext>
                </a:extLst>
              </a:tr>
              <a:tr h="333259">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9:30 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Coach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(Super Happy Fun Bonus Time—Certification Secrets) </a:t>
                      </a:r>
                      <a:b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Platform Services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0002"/>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11:00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10003"/>
                  </a:ext>
                </a:extLst>
              </a:tr>
              <a:tr h="333259">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11:15 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Coach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Platform Services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0004"/>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12:30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ctr">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Labs/Lunch/Networking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10005"/>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Damon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2"/>
                        </a:rPr>
                        <a:t> </a:t>
                      </a: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Networking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0006"/>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2:45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gridSpan="2">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Break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FFFF00"/>
                    </a:solidFill>
                  </a:tcPr>
                </a:tc>
                <a:tc hMerge="1">
                  <a:txBody>
                    <a:bodyPr/>
                    <a:lstStyle/>
                    <a:p>
                      <a:endParaRPr lang="en-US"/>
                    </a:p>
                  </a:txBody>
                  <a:tcPr/>
                </a:tc>
                <a:extLst>
                  <a:ext uri="{0D108BD9-81ED-4DB2-BD59-A6C34878D82A}">
                    <a16:rowId xmlns:a16="http://schemas.microsoft.com/office/drawing/2014/main" val="10007"/>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Everybody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Making it Real with Practical Application—Open Discussion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0008"/>
                  </a:ext>
                </a:extLst>
              </a:tr>
              <a:tr h="402298">
                <a:tc>
                  <a:txBody>
                    <a:bodyPr/>
                    <a:lstStyle/>
                    <a:p>
                      <a:pPr marL="0" marR="0" algn="r">
                        <a:lnSpc>
                          <a:spcPct val="107000"/>
                        </a:lnSpc>
                        <a:spcBef>
                          <a:spcPts val="0"/>
                        </a:spcBef>
                        <a:spcAft>
                          <a:spcPts val="0"/>
                        </a:spcAft>
                      </a:pPr>
                      <a:r>
                        <a:rPr lang="en-US" sz="15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4:00 PM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tc>
                  <a:txBody>
                    <a:bodyPr/>
                    <a:lstStyle/>
                    <a:p>
                      <a:pPr marL="0" marR="0" algn="l">
                        <a:lnSpc>
                          <a:spcPct val="107000"/>
                        </a:lnSpc>
                        <a:spcBef>
                          <a:spcPts val="0"/>
                        </a:spcBef>
                        <a:spcAft>
                          <a:spcPts val="0"/>
                        </a:spcAft>
                      </a:pPr>
                      <a:r>
                        <a:rPr lang="en-US"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Wrap-Up/Closing Remarks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rgbClr val="D9E2F3"/>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282942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Product and Services - Shared</a:t>
            </a:r>
          </a:p>
        </p:txBody>
      </p:sp>
      <p:sp>
        <p:nvSpPr>
          <p:cNvPr id="3" name="Content Placeholder 2">
            <a:extLst>
              <a:ext uri="{FF2B5EF4-FFF2-40B4-BE49-F238E27FC236}">
                <a16:creationId xmlns:a16="http://schemas.microsoft.com/office/drawing/2014/main" id="{67BAAB47-E17B-4111-A24F-901686F59202}"/>
              </a:ext>
            </a:extLst>
          </p:cNvPr>
          <p:cNvSpPr>
            <a:spLocks noGrp="1"/>
          </p:cNvSpPr>
          <p:nvPr>
            <p:ph idx="1"/>
          </p:nvPr>
        </p:nvSpPr>
        <p:spPr/>
        <p:txBody>
          <a:bodyPr>
            <a:normAutofit lnSpcReduction="10000"/>
          </a:bodyPr>
          <a:lstStyle/>
          <a:p>
            <a:pPr marL="0" indent="0">
              <a:buNone/>
            </a:pPr>
            <a:r>
              <a:rPr lang="en-US" dirty="0"/>
              <a:t>Shared = Shared by multiple services</a:t>
            </a:r>
          </a:p>
          <a:p>
            <a:endParaRPr lang="en-US" dirty="0"/>
          </a:p>
          <a:p>
            <a:r>
              <a:rPr lang="en-US" dirty="0"/>
              <a:t>Azure Alerts </a:t>
            </a:r>
          </a:p>
          <a:p>
            <a:pPr lvl="1"/>
            <a:r>
              <a:rPr lang="en-US" dirty="0"/>
              <a:t>Proactive Notification; webhooks</a:t>
            </a:r>
          </a:p>
          <a:p>
            <a:r>
              <a:rPr lang="en-US" dirty="0"/>
              <a:t>Azure Dashboards</a:t>
            </a:r>
          </a:p>
          <a:p>
            <a:pPr lvl="1"/>
            <a:r>
              <a:rPr lang="en-US" dirty="0"/>
              <a:t>Visual representation of data</a:t>
            </a:r>
          </a:p>
          <a:p>
            <a:r>
              <a:rPr lang="en-US" dirty="0"/>
              <a:t>Metrics Explorer</a:t>
            </a:r>
          </a:p>
          <a:p>
            <a:pPr lvl="1"/>
            <a:r>
              <a:rPr lang="en-US" dirty="0"/>
              <a:t>Visualization of metrics; can send metrics to Log Analytics</a:t>
            </a:r>
          </a:p>
          <a:p>
            <a:r>
              <a:rPr lang="en-US" dirty="0"/>
              <a:t>Activity Logs</a:t>
            </a:r>
          </a:p>
          <a:p>
            <a:pPr lvl="1"/>
            <a:r>
              <a:rPr lang="en-US" dirty="0"/>
              <a:t>Provides (logs) data on services; including errors</a:t>
            </a:r>
          </a:p>
        </p:txBody>
      </p:sp>
    </p:spTree>
    <p:extLst>
      <p:ext uri="{BB962C8B-B14F-4D97-AF65-F5344CB8AC3E}">
        <p14:creationId xmlns:p14="http://schemas.microsoft.com/office/powerpoint/2010/main" val="2530580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a:srcRect r="1836"/>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88203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fontScale="925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a:stretch>
            <a:fillRect/>
          </a:stretch>
        </p:blipFill>
        <p:spPr>
          <a:xfrm>
            <a:off x="8870763" y="870384"/>
            <a:ext cx="3030105" cy="1775173"/>
          </a:xfrm>
          <a:prstGeom prst="rect">
            <a:avLst/>
          </a:prstGeom>
        </p:spPr>
      </p:pic>
      <p:pic>
        <p:nvPicPr>
          <p:cNvPr id="5" name="Picture 4"/>
          <p:cNvPicPr>
            <a:picLocks noChangeAspect="1"/>
          </p:cNvPicPr>
          <p:nvPr/>
        </p:nvPicPr>
        <p:blipFill>
          <a:blip r:embed="rId4"/>
          <a:stretch>
            <a:fillRect/>
          </a:stretch>
        </p:blipFill>
        <p:spPr>
          <a:xfrm>
            <a:off x="8427697" y="3523907"/>
            <a:ext cx="3473171" cy="2639610"/>
          </a:xfrm>
          <a:prstGeom prst="rect">
            <a:avLst/>
          </a:prstGeom>
        </p:spPr>
      </p:pic>
    </p:spTree>
    <p:extLst>
      <p:ext uri="{BB962C8B-B14F-4D97-AF65-F5344CB8AC3E}">
        <p14:creationId xmlns:p14="http://schemas.microsoft.com/office/powerpoint/2010/main" val="18481095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Export &amp; Correlation</a:t>
              </a:r>
              <a:endParaRPr lang="en-US" altLang="en-US" sz="28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Exploration</a:t>
              </a:r>
              <a:endParaRPr lang="en-US" altLang="en-US" sz="28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192"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Portal</a:t>
                    </a:r>
                    <a:endParaRPr lang="en-US" altLang="en-US" sz="900"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Monitor</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Application Map</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Live Metrics Stream</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algn="ctr" defTabSz="914192"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Analytics Portal</a:t>
                  </a:r>
                  <a:endParaRPr lang="en-US" altLang="en-US" sz="1400"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 </a:t>
                </a:r>
                <a:r>
                  <a:rPr lang="en-US" sz="140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Power BI</a:t>
                  </a:r>
                  <a:endParaRPr lang="en-US" altLang="en-US" sz="140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dashboards</a:t>
                </a:r>
                <a:endParaRPr lang="en-US" altLang="en-US" sz="140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OMS Connector</a:t>
                  </a:r>
                  <a:endParaRPr lang="en-US" altLang="en-US" sz="140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Data Access APIs</a:t>
                </a:r>
                <a:endParaRPr lang="en-US" altLang="en-US" sz="140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Blob storage</a:t>
                  </a:r>
                  <a:endParaRPr lang="en-US" altLang="en-US" sz="1400" dirty="0">
                    <a:solidFill>
                      <a:srgbClr val="FFFFFF"/>
                    </a:solidFill>
                    <a:latin typeface="Arial" panose="020B0604020202020204" pitchFamily="34" charset="0"/>
                  </a:endParaRPr>
                </a:p>
              </p:txBody>
            </p:sp>
          </p:grpSp>
          <p:sp>
            <p:nvSpPr>
              <p:cNvPr id="63" name="Rectangle 62"/>
              <p:cNvSpPr/>
              <p:nvPr/>
            </p:nvSpPr>
            <p:spPr>
              <a:xfrm>
                <a:off x="10616879" y="2554451"/>
                <a:ext cx="1320070" cy="521506"/>
              </a:xfrm>
              <a:prstGeom prst="rect">
                <a:avLst/>
              </a:prstGeom>
            </p:spPr>
            <p:txBody>
              <a:bodyPr wrap="squar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a:t>
                </a:r>
                <a:r>
                  <a:rPr lang="en-US" sz="1400"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Support</a:t>
            </a:r>
            <a:endParaRPr lang="en-US" altLang="en-US" sz="28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 Core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 - J2EE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Windows Desktop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WCF</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JavaScript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Node.JS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PHP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Python</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Ruby</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Angular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Docker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Kubernetes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Dynamics CRM</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Web Apps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Cloud Services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VMs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Functions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Service Fabric</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Glimpse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Spring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Log4Net/NLog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Log4J/Logback</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System.Diagnostics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Semantic Logging (SLAB)</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ETW/</a:t>
            </a:r>
            <a:r>
              <a:rPr lang="en-US" sz="1400" dirty="0" err="1">
                <a:solidFill>
                  <a:srgbClr val="FFFFFF"/>
                </a:solidFill>
                <a:latin typeface="Segoe UI Semibold" panose="020B0702040204020203" pitchFamily="34" charset="0"/>
                <a:cs typeface="Segoe UI Semibold" panose="020B0702040204020203" pitchFamily="34" charset="0"/>
              </a:rPr>
              <a:t>EventSource</a:t>
            </a:r>
            <a:endParaRPr lang="en-US" sz="1400" dirty="0">
              <a:solidFill>
                <a:srgbClr val="FFFFFF"/>
              </a:solidFill>
              <a:latin typeface="Segoe UI Semibold" panose="020B0702040204020203" pitchFamily="34" charset="0"/>
              <a:cs typeface="Segoe UI Semibold" panose="020B0702040204020203" pitchFamily="34" charset="0"/>
            </a:endParaRP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LogStash</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Collectd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Concrete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Drupal</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Joomla</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SharePoint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WordPress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Orchard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479578" y="5997164"/>
            <a:ext cx="447558" cy="523220"/>
          </a:xfrm>
          <a:prstGeom prst="rect">
            <a:avLst/>
          </a:prstGeom>
          <a:noFill/>
        </p:spPr>
        <p:txBody>
          <a:bodyPr wrap="none" rtlCol="0">
            <a:spAutoFit/>
          </a:bodyPr>
          <a:lstStyle/>
          <a:p>
            <a:pPr defTabSz="914367">
              <a:defRPr/>
            </a:pPr>
            <a:r>
              <a:rPr lang="en-US" sz="28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Ingestion</a:t>
              </a:r>
              <a:endParaRPr lang="en-US" altLang="en-US" sz="700"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    SCOM MP                      Open Schema</a:t>
                  </a:r>
                  <a:endParaRPr lang="en-US" altLang="en-US" sz="900"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049" eaLnBrk="0" fontAlgn="base" hangingPunct="0">
                      <a:spcBef>
                        <a:spcPct val="0"/>
                      </a:spcBef>
                      <a:spcAft>
                        <a:spcPct val="0"/>
                      </a:spcAft>
                      <a:defRPr/>
                    </a:pPr>
                    <a:r>
                      <a:rPr lang="en-US" altLang="en-US" sz="1400" b="1" dirty="0">
                        <a:solidFill>
                          <a:srgbClr val="E0C8E6"/>
                        </a:solidFill>
                        <a:latin typeface="Segoe UI Bold" panose="020B0802040204020203" pitchFamily="34" charset="0"/>
                        <a:cs typeface="Segoe UI Bold" panose="020B0802040204020203" pitchFamily="34" charset="0"/>
                      </a:rPr>
                      <a:t>Application Insights</a:t>
                    </a:r>
                    <a:endParaRPr lang="en-US" altLang="en-US" sz="900"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Open Source SDKs</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Status Monitor </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90105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246" y="718171"/>
            <a:ext cx="8098173" cy="542165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pPr defTabSz="457200"/>
            <a:r>
              <a:rPr lang="en-US" dirty="0">
                <a:solidFill>
                  <a:prstClr val="black"/>
                </a:solidFill>
              </a:rPr>
              <a:t>https://docs.microsoft.com/en-us/azure/security-center/security-center-intro</a:t>
            </a:r>
          </a:p>
        </p:txBody>
      </p:sp>
      <p:sp>
        <p:nvSpPr>
          <p:cNvPr id="5" name="Title 1">
            <a:extLst>
              <a:ext uri="{FF2B5EF4-FFF2-40B4-BE49-F238E27FC236}">
                <a16:creationId xmlns:a16="http://schemas.microsoft.com/office/drawing/2014/main" id="{AACAF54B-527F-4AD1-8CCF-EEA291746BAE}"/>
              </a:ext>
            </a:extLst>
          </p:cNvPr>
          <p:cNvSpPr txBox="1">
            <a:spLocks/>
          </p:cNvSpPr>
          <p:nvPr/>
        </p:nvSpPr>
        <p:spPr>
          <a:xfrm>
            <a:off x="494323" y="5538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prstClr val="black"/>
                </a:solidFill>
              </a:rPr>
              <a:t>Azure Security Center</a:t>
            </a:r>
          </a:p>
        </p:txBody>
      </p:sp>
    </p:spTree>
    <p:extLst>
      <p:ext uri="{BB962C8B-B14F-4D97-AF65-F5344CB8AC3E}">
        <p14:creationId xmlns:p14="http://schemas.microsoft.com/office/powerpoint/2010/main" val="3579234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Log Analytics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81779" y="1231899"/>
            <a:ext cx="9377030" cy="5368926"/>
          </a:xfrm>
        </p:spPr>
      </p:pic>
    </p:spTree>
    <p:extLst>
      <p:ext uri="{BB962C8B-B14F-4D97-AF65-F5344CB8AC3E}">
        <p14:creationId xmlns:p14="http://schemas.microsoft.com/office/powerpoint/2010/main" val="15168193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2022598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Desired State Configuration (DSC)</a:t>
            </a:r>
          </a:p>
        </p:txBody>
      </p:sp>
      <p:sp>
        <p:nvSpPr>
          <p:cNvPr id="6" name="Text Placeholder 5"/>
          <p:cNvSpPr>
            <a:spLocks noGrp="1"/>
          </p:cNvSpPr>
          <p:nvPr>
            <p:ph type="body" sz="quarter" idx="11"/>
          </p:nvPr>
        </p:nvSpPr>
        <p:spPr>
          <a:xfrm>
            <a:off x="269241" y="1189494"/>
            <a:ext cx="11655840" cy="4893647"/>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Discovering the actual configuration state on a given node</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Fixing a configuration that has drifted away from the desired state</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531848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73B60-9527-412A-B5F5-04FAFB55A710}"/>
              </a:ext>
            </a:extLst>
          </p:cNvPr>
          <p:cNvSpPr>
            <a:spLocks noGrp="1"/>
          </p:cNvSpPr>
          <p:nvPr>
            <p:ph type="title"/>
          </p:nvPr>
        </p:nvSpPr>
        <p:spPr>
          <a:xfrm>
            <a:off x="1034143" y="2759983"/>
            <a:ext cx="10515600" cy="1325563"/>
          </a:xfrm>
        </p:spPr>
        <p:txBody>
          <a:bodyPr/>
          <a:lstStyle/>
          <a:p>
            <a:r>
              <a:rPr lang="en-US" dirty="0"/>
              <a:t>Demo –Azure Security Center and other Assorted Tools and Toys</a:t>
            </a:r>
          </a:p>
        </p:txBody>
      </p:sp>
    </p:spTree>
    <p:extLst>
      <p:ext uri="{BB962C8B-B14F-4D97-AF65-F5344CB8AC3E}">
        <p14:creationId xmlns:p14="http://schemas.microsoft.com/office/powerpoint/2010/main" val="1509880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r>
              <a:rPr lang="en-US" b="1" dirty="0"/>
              <a:t>Coach Culbertson</a:t>
            </a:r>
          </a:p>
          <a:p>
            <a:r>
              <a:rPr lang="en-US" dirty="0"/>
              <a:t>Friendly Neighborhood Instructor</a:t>
            </a:r>
          </a:p>
          <a:p>
            <a:r>
              <a:rPr lang="en-US" dirty="0"/>
              <a:t>Directions Training</a:t>
            </a:r>
          </a:p>
        </p:txBody>
      </p:sp>
      <p:sp>
        <p:nvSpPr>
          <p:cNvPr id="2" name="Title 1"/>
          <p:cNvSpPr>
            <a:spLocks noGrp="1"/>
          </p:cNvSpPr>
          <p:nvPr>
            <p:ph type="ctrTitle"/>
          </p:nvPr>
        </p:nvSpPr>
        <p:spPr>
          <a:solidFill>
            <a:srgbClr val="007233"/>
          </a:solidFill>
        </p:spPr>
        <p:txBody>
          <a:bodyPr/>
          <a:lstStyle/>
          <a:p>
            <a:r>
              <a:rPr lang="en-US" sz="3200" dirty="0"/>
              <a:t>Compute Infrastructure</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r>
              <a:rPr lang="en-US" b="1" dirty="0"/>
              <a:t>Damon </a:t>
            </a:r>
            <a:r>
              <a:rPr lang="en-US" b="1" dirty="0" err="1"/>
              <a:t>Ronco</a:t>
            </a:r>
            <a:endParaRPr lang="en-US" b="1" dirty="0"/>
          </a:p>
          <a:p>
            <a:r>
              <a:rPr lang="en-US" dirty="0"/>
              <a:t>Azure Technology Solutions Professional</a:t>
            </a:r>
          </a:p>
          <a:p>
            <a:r>
              <a:rPr lang="en-US" dirty="0"/>
              <a:t>Microsoft</a:t>
            </a:r>
          </a:p>
        </p:txBody>
      </p:sp>
    </p:spTree>
    <p:extLst>
      <p:ext uri="{BB962C8B-B14F-4D97-AF65-F5344CB8AC3E}">
        <p14:creationId xmlns:p14="http://schemas.microsoft.com/office/powerpoint/2010/main" val="31382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192088"/>
            <a:ext cx="8902700" cy="1489075"/>
          </a:xfrm>
        </p:spPr>
        <p:txBody>
          <a:bodyPr>
            <a:normAutofit fontScale="90000"/>
          </a:bodyPr>
          <a:lstStyle/>
          <a:p>
            <a:pPr>
              <a:spcBef>
                <a:spcPts val="0"/>
              </a:spcBef>
              <a:spcAft>
                <a:spcPts val="333"/>
              </a:spcAft>
              <a:defRPr/>
            </a:pPr>
            <a:r>
              <a:rPr lang="en-US" dirty="0"/>
              <a:t>Exam Jump Start 70-535</a:t>
            </a:r>
            <a:br>
              <a:rPr lang="en-US" dirty="0"/>
            </a:br>
            <a:r>
              <a:rPr lang="en-US" sz="4900" dirty="0">
                <a:effectLst>
                  <a:outerShdw blurRad="38100" dist="38100" dir="2700000" algn="tl">
                    <a:srgbClr val="000000">
                      <a:alpha val="43137"/>
                    </a:srgbClr>
                  </a:outerShdw>
                </a:effectLst>
              </a:rPr>
              <a:t>Architecting Microsoft Azure Solutions</a:t>
            </a:r>
            <a:br>
              <a:rPr lang="en-US" sz="4900" dirty="0">
                <a:effectLst>
                  <a:outerShdw blurRad="38100" dist="38100" dir="2700000" algn="tl">
                    <a:srgbClr val="000000">
                      <a:alpha val="43137"/>
                    </a:srgbClr>
                  </a:outerShdw>
                </a:effectLst>
              </a:rPr>
            </a:br>
            <a:r>
              <a:rPr lang="en-US" sz="4900" dirty="0">
                <a:effectLst>
                  <a:outerShdw blurRad="38100" dist="38100" dir="2700000" algn="tl">
                    <a:srgbClr val="000000">
                      <a:alpha val="43137"/>
                    </a:srgbClr>
                  </a:outerShdw>
                </a:effectLst>
              </a:rPr>
              <a:t>DevOps and Next Steps </a:t>
            </a:r>
            <a:endParaRPr lang="en-US" dirty="0">
              <a:effectLst>
                <a:outerShdw blurRad="38100" dist="38100" dir="2700000" algn="tl">
                  <a:srgbClr val="000000">
                    <a:alpha val="43137"/>
                  </a:srgbClr>
                </a:outerShdw>
              </a:effectLst>
            </a:endParaRPr>
          </a:p>
        </p:txBody>
      </p:sp>
      <p:sp>
        <p:nvSpPr>
          <p:cNvPr id="7" name="Text Placeholder 4"/>
          <p:cNvSpPr txBox="1">
            <a:spLocks/>
          </p:cNvSpPr>
          <p:nvPr/>
        </p:nvSpPr>
        <p:spPr>
          <a:xfrm>
            <a:off x="735474" y="2115794"/>
            <a:ext cx="5715726" cy="2629006"/>
          </a:xfrm>
          <a:prstGeom prst="rect">
            <a:avLst/>
          </a:prstGeom>
          <a:noFill/>
          <a:ln>
            <a:solidFill>
              <a:srgbClr val="00B050"/>
            </a:solidFill>
          </a:ln>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prstClr val="black"/>
              </a:buClr>
            </a:pPr>
            <a:r>
              <a:rPr lang="en-US" sz="3200" dirty="0">
                <a:gradFill>
                  <a:gsLst>
                    <a:gs pos="0">
                      <a:prstClr val="black"/>
                    </a:gs>
                    <a:gs pos="100000">
                      <a:prstClr val="black"/>
                    </a:gs>
                  </a:gsLst>
                  <a:lin ang="5400000" scaled="0"/>
                </a:gradFill>
              </a:rPr>
              <a:t>Dan Stolts - Author</a:t>
            </a:r>
          </a:p>
          <a:p>
            <a:pPr>
              <a:buClr>
                <a:prstClr val="black"/>
              </a:buClr>
            </a:pPr>
            <a:r>
              <a:rPr lang="en-US" sz="2400" dirty="0">
                <a:gradFill>
                  <a:gsLst>
                    <a:gs pos="0">
                      <a:prstClr val="black"/>
                    </a:gs>
                    <a:gs pos="100000">
                      <a:prstClr val="black"/>
                    </a:gs>
                  </a:gsLst>
                  <a:lin ang="5400000" scaled="0"/>
                </a:gradFill>
              </a:rPr>
              <a:t>Chief Technology Strategist, Microsoft</a:t>
            </a:r>
          </a:p>
          <a:p>
            <a:pPr>
              <a:buClr>
                <a:prstClr val="black"/>
              </a:buClr>
            </a:pPr>
            <a:r>
              <a:rPr lang="en-US" sz="2400" dirty="0">
                <a:gradFill>
                  <a:gsLst>
                    <a:gs pos="0">
                      <a:prstClr val="black"/>
                    </a:gs>
                    <a:gs pos="100000">
                      <a:prstClr val="black"/>
                    </a:gs>
                  </a:gsLst>
                  <a:lin ang="5400000" scaled="0"/>
                </a:gradFill>
                <a:hlinkClick r:id="rId3"/>
              </a:rPr>
              <a:t>http://ITProGuru.com</a:t>
            </a:r>
            <a:endParaRPr lang="en-US" sz="2400" dirty="0">
              <a:gradFill>
                <a:gsLst>
                  <a:gs pos="0">
                    <a:prstClr val="black"/>
                  </a:gs>
                  <a:gs pos="100000">
                    <a:prstClr val="black"/>
                  </a:gs>
                </a:gsLst>
                <a:lin ang="5400000" scaled="0"/>
              </a:gradFill>
            </a:endParaRPr>
          </a:p>
          <a:p>
            <a:pPr>
              <a:buClr>
                <a:prstClr val="black"/>
              </a:buClr>
            </a:pPr>
            <a:r>
              <a:rPr lang="en-US" sz="2400" dirty="0">
                <a:gradFill>
                  <a:gsLst>
                    <a:gs pos="0">
                      <a:prstClr val="black"/>
                    </a:gs>
                    <a:gs pos="100000">
                      <a:prstClr val="black"/>
                    </a:gs>
                  </a:gsLst>
                  <a:lin ang="5400000" scaled="0"/>
                </a:gradFill>
                <a:hlinkClick r:id="rId4"/>
              </a:rPr>
              <a:t>http://ITProGuru.com/join</a:t>
            </a:r>
            <a:endParaRPr lang="en-US" sz="2400" dirty="0">
              <a:gradFill>
                <a:gsLst>
                  <a:gs pos="0">
                    <a:prstClr val="black"/>
                  </a:gs>
                  <a:gs pos="100000">
                    <a:prstClr val="black"/>
                  </a:gs>
                </a:gsLst>
                <a:lin ang="5400000" scaled="0"/>
              </a:gradFill>
            </a:endParaRPr>
          </a:p>
          <a:p>
            <a:pPr>
              <a:buClr>
                <a:prstClr val="black"/>
              </a:buClr>
            </a:pPr>
            <a:r>
              <a:rPr lang="en-US" sz="2400" dirty="0">
                <a:gradFill>
                  <a:gsLst>
                    <a:gs pos="0">
                      <a:prstClr val="black"/>
                    </a:gs>
                    <a:gs pos="100000">
                      <a:prstClr val="black"/>
                    </a:gs>
                  </a:gsLst>
                  <a:lin ang="5400000" scaled="0"/>
                </a:gradFill>
                <a:hlinkClick r:id="rId5"/>
              </a:rPr>
              <a:t>http://LinkedIn.com/in/danstolts</a:t>
            </a:r>
            <a:r>
              <a:rPr lang="en-US" sz="2400" dirty="0">
                <a:gradFill>
                  <a:gsLst>
                    <a:gs pos="0">
                      <a:prstClr val="black"/>
                    </a:gs>
                    <a:gs pos="100000">
                      <a:prstClr val="black"/>
                    </a:gs>
                  </a:gsLst>
                  <a:lin ang="5400000" scaled="0"/>
                </a:gradFill>
              </a:rPr>
              <a:t>  </a:t>
            </a:r>
          </a:p>
          <a:p>
            <a:pPr>
              <a:buClr>
                <a:prstClr val="black"/>
              </a:buClr>
            </a:pPr>
            <a:r>
              <a:rPr lang="en-US" sz="2400" dirty="0">
                <a:gradFill>
                  <a:gsLst>
                    <a:gs pos="0">
                      <a:prstClr val="black"/>
                    </a:gs>
                    <a:gs pos="100000">
                      <a:prstClr val="black"/>
                    </a:gs>
                  </a:gsLst>
                  <a:lin ang="5400000" scaled="0"/>
                </a:gradFill>
              </a:rPr>
              <a:t>ITProGuru@Microsoft.com</a:t>
            </a:r>
          </a:p>
          <a:p>
            <a:pPr>
              <a:buClr>
                <a:prstClr val="black"/>
              </a:buClr>
            </a:pPr>
            <a:r>
              <a:rPr lang="en-US" sz="2400" dirty="0">
                <a:gradFill>
                  <a:gsLst>
                    <a:gs pos="0">
                      <a:prstClr val="black"/>
                    </a:gs>
                    <a:gs pos="100000">
                      <a:prstClr val="black"/>
                    </a:gs>
                  </a:gsLst>
                  <a:lin ang="5400000" scaled="0"/>
                </a:gradFill>
                <a:hlinkClick r:id="rId6"/>
              </a:rPr>
              <a:t>@ITProGuru</a:t>
            </a:r>
            <a:endParaRPr lang="en-US" sz="2400" dirty="0">
              <a:gradFill>
                <a:gsLst>
                  <a:gs pos="0">
                    <a:prstClr val="black"/>
                  </a:gs>
                  <a:gs pos="100000">
                    <a:prstClr val="black"/>
                  </a:gs>
                </a:gsLst>
                <a:lin ang="5400000" scaled="0"/>
              </a:gradFill>
            </a:endParaRPr>
          </a:p>
        </p:txBody>
      </p:sp>
      <p:pic>
        <p:nvPicPr>
          <p:cNvPr id="6" name="Picture 5">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9601" y="1498215"/>
            <a:ext cx="3695530" cy="4534391"/>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83266" y="192088"/>
            <a:ext cx="2601573" cy="555436"/>
          </a:xfrm>
          <a:prstGeom prst="rect">
            <a:avLst/>
          </a:prstGeom>
          <a:solidFill>
            <a:schemeClr val="bg1"/>
          </a:solidFill>
        </p:spPr>
      </p:pic>
      <p:sp>
        <p:nvSpPr>
          <p:cNvPr id="8" name="TextBox 7"/>
          <p:cNvSpPr txBox="1"/>
          <p:nvPr/>
        </p:nvSpPr>
        <p:spPr>
          <a:xfrm>
            <a:off x="7722977" y="6222652"/>
            <a:ext cx="4122153" cy="523220"/>
          </a:xfrm>
          <a:prstGeom prst="rect">
            <a:avLst/>
          </a:prstGeom>
          <a:noFill/>
          <a:ln>
            <a:solidFill>
              <a:srgbClr val="0070C0"/>
            </a:solidFill>
          </a:ln>
        </p:spPr>
        <p:txBody>
          <a:bodyPr wrap="square" rtlCol="0">
            <a:spAutoFit/>
          </a:bodyPr>
          <a:lstStyle/>
          <a:p>
            <a:pPr algn="ctr"/>
            <a:r>
              <a:rPr lang="en-US" sz="2800" dirty="0">
                <a:solidFill>
                  <a:prstClr val="black"/>
                </a:solidFill>
              </a:rPr>
              <a:t>Microsoft Virtual Academy</a:t>
            </a:r>
          </a:p>
        </p:txBody>
      </p:sp>
      <p:sp>
        <p:nvSpPr>
          <p:cNvPr id="9" name="Decagon 8"/>
          <p:cNvSpPr/>
          <p:nvPr/>
        </p:nvSpPr>
        <p:spPr>
          <a:xfrm>
            <a:off x="599521" y="5127571"/>
            <a:ext cx="6097311" cy="1576604"/>
          </a:xfrm>
          <a:prstGeom prst="decag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rgbClr val="0070C0"/>
                </a:solidFill>
              </a:rPr>
              <a:t>Get Invited…</a:t>
            </a:r>
          </a:p>
          <a:p>
            <a:pPr algn="ctr"/>
            <a:r>
              <a:rPr lang="en-US" sz="3600" b="1" dirty="0">
                <a:solidFill>
                  <a:srgbClr val="0070C0"/>
                </a:solidFill>
              </a:rPr>
              <a:t>ITProGuru.com/Join</a:t>
            </a:r>
            <a:endParaRPr lang="en-US" sz="3600" dirty="0">
              <a:solidFill>
                <a:srgbClr val="0070C0"/>
              </a:solidFill>
            </a:endParaRPr>
          </a:p>
        </p:txBody>
      </p:sp>
    </p:spTree>
    <p:extLst>
      <p:ext uri="{BB962C8B-B14F-4D97-AF65-F5344CB8AC3E}">
        <p14:creationId xmlns:p14="http://schemas.microsoft.com/office/powerpoint/2010/main" val="2396231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64" y="-86937"/>
            <a:ext cx="10515600" cy="1325563"/>
          </a:xfrm>
        </p:spPr>
        <p:txBody>
          <a:bodyPr/>
          <a:lstStyle/>
          <a:p>
            <a:r>
              <a:rPr lang="en-US" dirty="0"/>
              <a:t>Design Compute Infrastructure (20-25%)</a:t>
            </a:r>
          </a:p>
        </p:txBody>
      </p:sp>
      <p:sp>
        <p:nvSpPr>
          <p:cNvPr id="3" name="Content Placeholder 2"/>
          <p:cNvSpPr>
            <a:spLocks noGrp="1"/>
          </p:cNvSpPr>
          <p:nvPr>
            <p:ph idx="1"/>
          </p:nvPr>
        </p:nvSpPr>
        <p:spPr>
          <a:xfrm>
            <a:off x="270164" y="1032306"/>
            <a:ext cx="11710554" cy="5825693"/>
          </a:xfrm>
        </p:spPr>
        <p:txBody>
          <a:bodyPr>
            <a:normAutofit fontScale="47500" lnSpcReduction="20000"/>
          </a:bodyPr>
          <a:lstStyle/>
          <a:p>
            <a:pPr marL="0" indent="0" fontAlgn="base">
              <a:buNone/>
            </a:pPr>
            <a:r>
              <a:rPr lang="en-US" sz="5100" dirty="0"/>
              <a:t>From </a:t>
            </a:r>
            <a:r>
              <a:rPr lang="en-US" sz="5100" dirty="0">
                <a:hlinkClick r:id="rId3"/>
              </a:rPr>
              <a:t>https://www.microsoft.com/en-us/learning/exam-70-535.aspx</a:t>
            </a:r>
            <a:endParaRPr lang="en-US" sz="5100" dirty="0"/>
          </a:p>
          <a:p>
            <a:pPr marL="0" indent="0" fontAlgn="base">
              <a:buNone/>
            </a:pPr>
            <a:endParaRPr lang="en-US" sz="5100" dirty="0"/>
          </a:p>
          <a:p>
            <a:pPr fontAlgn="base"/>
            <a:r>
              <a:rPr lang="en-US" sz="4400" dirty="0"/>
              <a:t>Design solutions using virtual machines </a:t>
            </a:r>
          </a:p>
          <a:p>
            <a:pPr lvl="1" fontAlgn="base"/>
            <a:r>
              <a:rPr lang="en-US" sz="3300" dirty="0"/>
              <a:t>Design VM deployments by leveraging availability sets, fault domains, and update domains in Azure; use web app for containers; design VM Scale Sets; design for compute-intensive tasks using Azure Batch; define a migration strategy from cloud services; recommend use of Azure Backup and Azure Site Recovery</a:t>
            </a:r>
          </a:p>
          <a:p>
            <a:pPr fontAlgn="base"/>
            <a:r>
              <a:rPr lang="en-US" sz="4400" dirty="0"/>
              <a:t>Design solutions for serverless computing </a:t>
            </a:r>
          </a:p>
          <a:p>
            <a:pPr lvl="1" fontAlgn="base"/>
            <a:r>
              <a:rPr lang="en-US" sz="3300" dirty="0"/>
              <a:t>Use Azure Functions to implement event-driven actions; design for serverless computing using Azure Container Instances; design application solutions by using Azure Logic Apps, Azure Functions, or both; determine when to use API management service</a:t>
            </a:r>
          </a:p>
          <a:p>
            <a:pPr fontAlgn="base"/>
            <a:r>
              <a:rPr lang="en-US" sz="4400" dirty="0"/>
              <a:t>Design microservices-based solutions   </a:t>
            </a:r>
          </a:p>
          <a:p>
            <a:pPr lvl="1" fontAlgn="base"/>
            <a:r>
              <a:rPr lang="en-US" sz="3300" dirty="0"/>
              <a:t>Determine when a container-based solution is appropriate; determine when container-orchestration is appropriate; determine when Azure Service Fabric (ASF) is appropriate; determine when Azure Functions is appropriate; determine when to use API management service; determine when Web API is appropriate; determine which platform is appropriate for container orchestration; consider migrating existing assets versus cloud native deployment; design lifecycle management strategies</a:t>
            </a:r>
          </a:p>
          <a:p>
            <a:pPr fontAlgn="base"/>
            <a:r>
              <a:rPr lang="en-US" sz="4400" dirty="0"/>
              <a:t>Design web applications </a:t>
            </a:r>
          </a:p>
          <a:p>
            <a:pPr lvl="1" fontAlgn="base"/>
            <a:r>
              <a:rPr lang="en-US" sz="3300" dirty="0"/>
              <a:t>Design Azure App Service Web Apps; design custom web API; secure Web API; design Web Apps for scalability and performance; design for high availability using Azure Web Apps in multiple regions; determine which App service plan to use; design Web Apps for business continuity; determine when to use Azure App Service Environment (ASE); design for API apps; determine when to use API management service; determine when to use Web Apps on Linux; determine when to use a CDN; determine when to use a cache, including Azure </a:t>
            </a:r>
            <a:r>
              <a:rPr lang="en-US" sz="3300" dirty="0" err="1"/>
              <a:t>Redis</a:t>
            </a:r>
            <a:r>
              <a:rPr lang="en-US" sz="3300" dirty="0"/>
              <a:t> cache</a:t>
            </a:r>
          </a:p>
          <a:p>
            <a:pPr fontAlgn="base"/>
            <a:r>
              <a:rPr lang="en-US" sz="4400" dirty="0"/>
              <a:t>Create compute-intensive application </a:t>
            </a:r>
          </a:p>
          <a:p>
            <a:pPr lvl="1" fontAlgn="base"/>
            <a:r>
              <a:rPr lang="en-US" sz="3300" dirty="0"/>
              <a:t>Design high-performance computing (HPC) and other compute-intensive applications using Azure Services; determine when to use Azure Batch; design stateless components to accommodate scale; design lifecycle strategy for Azure Batch</a:t>
            </a:r>
          </a:p>
          <a:p>
            <a:pPr lvl="1" fontAlgn="base"/>
            <a:endParaRPr lang="en-US" sz="2500" dirty="0"/>
          </a:p>
          <a:p>
            <a:pPr marL="0" indent="0" fontAlgn="base">
              <a:buNone/>
            </a:pPr>
            <a:endParaRPr lang="en-US" dirty="0"/>
          </a:p>
        </p:txBody>
      </p:sp>
    </p:spTree>
    <p:extLst>
      <p:ext uri="{BB962C8B-B14F-4D97-AF65-F5344CB8AC3E}">
        <p14:creationId xmlns:p14="http://schemas.microsoft.com/office/powerpoint/2010/main" val="271234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1000"/>
                                        <p:tgtEl>
                                          <p:spTgt spid="3">
                                            <p:txEl>
                                              <p:pRg st="2" end="2"/>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algn="ctr">
                <a:defRPr/>
              </a:pPr>
              <a:r>
                <a:rPr lang="en-US" sz="1600">
                  <a:solidFill>
                    <a:prstClr val="black"/>
                  </a:solidFill>
                  <a:latin typeface="Segoe UI Light" panose="020B0502040204020203" pitchFamily="34" charset="0"/>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algn="ctr">
                <a:defRPr/>
              </a:pPr>
              <a:r>
                <a:rPr lang="en-US" sz="1600">
                  <a:solidFill>
                    <a:prstClr val="black"/>
                  </a:solidFill>
                  <a:latin typeface="Segoe UI Light" panose="020B0502040204020203" pitchFamily="34" charset="0"/>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algn="ctr">
                <a:defRPr/>
              </a:pPr>
              <a:r>
                <a:rPr lang="en-US" sz="1600">
                  <a:solidFill>
                    <a:prstClr val="black"/>
                  </a:solidFill>
                  <a:latin typeface="Segoe UI Light" panose="020B0502040204020203" pitchFamily="34" charset="0"/>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algn="ctr">
                <a:defRPr/>
              </a:pPr>
              <a:r>
                <a:rPr lang="en-US" sz="1600">
                  <a:solidFill>
                    <a:prstClr val="black"/>
                  </a:solidFill>
                  <a:latin typeface="Segoe UI Light" panose="020B0502040204020203" pitchFamily="34" charset="0"/>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algn="ctr">
                <a:defRPr/>
              </a:pPr>
              <a:r>
                <a:rPr lang="en-US" sz="1600">
                  <a:solidFill>
                    <a:prstClr val="black"/>
                  </a:solidFill>
                  <a:latin typeface="Segoe UI Light" panose="020B0502040204020203" pitchFamily="34" charset="0"/>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algn="ctr">
              <a:defRPr/>
            </a:pPr>
            <a:r>
              <a:rPr lang="en-US">
                <a:solidFill>
                  <a:prstClr val="black"/>
                </a:solidFill>
                <a:latin typeface="Segoe UI Light" panose="020B0502040204020203" pitchFamily="34" charset="0"/>
                <a:cs typeface="Segoe UI Light" panose="020B0502040204020203" pitchFamily="34" charset="0"/>
              </a:rPr>
              <a:t>Customer-managed</a:t>
            </a:r>
          </a:p>
          <a:p>
            <a:pPr algn="ctr">
              <a:defRPr/>
            </a:pPr>
            <a:r>
              <a:rPr lang="en-US">
                <a:solidFill>
                  <a:prstClr val="black"/>
                </a:solidFill>
                <a:latin typeface="Segoe UI Light" panose="020B0502040204020203" pitchFamily="34" charset="0"/>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algn="ctr">
              <a:defRPr/>
            </a:pPr>
            <a:r>
              <a:rPr lang="en-US">
                <a:solidFill>
                  <a:prstClr val="black"/>
                </a:solidFill>
                <a:latin typeface="Segoe UI Light" panose="020B0502040204020203" pitchFamily="34" charset="0"/>
                <a:cs typeface="Segoe UI Light" panose="020B0502040204020203" pitchFamily="34" charset="0"/>
              </a:rPr>
              <a:t>Platform-managed</a:t>
            </a:r>
          </a:p>
          <a:p>
            <a:pPr algn="ctr">
              <a:defRPr/>
            </a:pPr>
            <a:r>
              <a:rPr lang="en-US">
                <a:solidFill>
                  <a:prstClr val="black"/>
                </a:solidFill>
                <a:latin typeface="Segoe UI Light" panose="020B0502040204020203" pitchFamily="34" charset="0"/>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algn="ctr">
              <a:defRPr/>
            </a:pPr>
            <a:r>
              <a:rPr lang="en-US">
                <a:solidFill>
                  <a:prstClr val="black"/>
                </a:solidFill>
                <a:latin typeface="Segoe UI Light" panose="020B0502040204020203" pitchFamily="34" charset="0"/>
                <a:cs typeface="Segoe UI Light" panose="020B0502040204020203" pitchFamily="34" charset="0"/>
              </a:rPr>
              <a:t>Code-only</a:t>
            </a:r>
          </a:p>
          <a:p>
            <a:pPr algn="ctr">
              <a:defRPr/>
            </a:pPr>
            <a:r>
              <a:rPr lang="en-US">
                <a:solidFill>
                  <a:prstClr val="black"/>
                </a:solidFill>
                <a:latin typeface="Segoe UI Light" panose="020B0502040204020203" pitchFamily="34" charset="0"/>
                <a:cs typeface="Segoe UI Light" panose="020B0502040204020203" pitchFamily="34" charset="0"/>
              </a:rPr>
              <a:t>(</a:t>
            </a:r>
            <a:r>
              <a:rPr lang="en-US" err="1">
                <a:solidFill>
                  <a:prstClr val="black"/>
                </a:solidFill>
                <a:latin typeface="Segoe UI Light" panose="020B0502040204020203" pitchFamily="34" charset="0"/>
                <a:cs typeface="Segoe UI Light" panose="020B0502040204020203" pitchFamily="34" charset="0"/>
              </a:rPr>
              <a:t>serverless</a:t>
            </a:r>
            <a:r>
              <a:rPr lang="en-US">
                <a:solidFill>
                  <a:prstClr val="black"/>
                </a:solidFill>
                <a:latin typeface="Segoe UI Light" panose="020B0502040204020203" pitchFamily="34" charset="0"/>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Azure: The Power Of Choice</a:t>
            </a:r>
          </a:p>
          <a:p>
            <a:pPr defTabSz="1218835">
              <a:lnSpc>
                <a:spcPct val="90000"/>
              </a:lnSpc>
              <a:spcBef>
                <a:spcPct val="20000"/>
              </a:spcBef>
              <a:buSzPct val="80000"/>
              <a:defRPr/>
            </a:pPr>
            <a:r>
              <a:rPr lang="en-US" sz="2400">
                <a:solidFill>
                  <a:srgbClr val="FF8A00"/>
                </a:solidFill>
                <a:latin typeface="Segoe UI Light" panose="020B0502040204020203" pitchFamily="34" charset="0"/>
                <a:cs typeface="Segoe UI Light" panose="020B0502040204020203" pitchFamily="34" charset="0"/>
              </a:rPr>
              <a:t>Compute</a:t>
            </a:r>
            <a:endParaRPr lang="en-US" sz="4800">
              <a:solidFill>
                <a:srgbClr val="FF8A00"/>
              </a:solidFill>
              <a:latin typeface="Segoe UI Light" panose="020B0502040204020203" pitchFamily="34" charset="0"/>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algn="ctr" defTabSz="913985" fontAlgn="base">
              <a:spcBef>
                <a:spcPct val="0"/>
              </a:spcBef>
              <a:spcAft>
                <a:spcPct val="0"/>
              </a:spcAft>
              <a:defRPr/>
            </a:pPr>
            <a:endParaRPr lang="en-US" sz="2300" kern="0">
              <a:gradFill>
                <a:gsLst>
                  <a:gs pos="0">
                    <a:srgbClr val="FFFFFF"/>
                  </a:gs>
                  <a:gs pos="100000">
                    <a:srgbClr val="FFFFFF"/>
                  </a:gs>
                </a:gsLst>
                <a:lin ang="5400000" scaled="0"/>
              </a:gradFill>
              <a:latin typeface="Segoe UI"/>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a:lnSpc>
                <a:spcPct val="90000"/>
              </a:lnSpc>
              <a:spcBef>
                <a:spcPct val="20000"/>
              </a:spcBef>
              <a:buSzPct val="80000"/>
              <a:defRPr/>
            </a:pPr>
            <a:r>
              <a:rPr lang="en-US" sz="2800">
                <a:solidFill>
                  <a:prstClr val="white"/>
                </a:solidFill>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algn="r">
              <a:lnSpc>
                <a:spcPct val="90000"/>
              </a:lnSpc>
              <a:spcBef>
                <a:spcPct val="20000"/>
              </a:spcBef>
              <a:buSzPct val="80000"/>
              <a:defRPr/>
            </a:pPr>
            <a:r>
              <a:rPr lang="en-US" sz="2800">
                <a:solidFill>
                  <a:prstClr val="white"/>
                </a:solidFill>
              </a:rPr>
              <a:t>Focus on the App</a:t>
            </a:r>
          </a:p>
        </p:txBody>
      </p:sp>
    </p:spTree>
    <p:extLst>
      <p:ext uri="{BB962C8B-B14F-4D97-AF65-F5344CB8AC3E}">
        <p14:creationId xmlns:p14="http://schemas.microsoft.com/office/powerpoint/2010/main" val="269314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 (ARM)</a:t>
            </a:r>
            <a:br>
              <a:rPr lang="en-US" dirty="0"/>
            </a:br>
            <a:endParaRPr lang="en-US" dirty="0"/>
          </a:p>
        </p:txBody>
      </p:sp>
      <p:sp>
        <p:nvSpPr>
          <p:cNvPr id="2" name="Text Placeholder 1"/>
          <p:cNvSpPr>
            <a:spLocks noGrp="1"/>
          </p:cNvSpPr>
          <p:nvPr>
            <p:ph type="body" sz="quarter" idx="10"/>
          </p:nvPr>
        </p:nvSpPr>
        <p:spPr>
          <a:xfrm>
            <a:off x="251975" y="1486472"/>
            <a:ext cx="5993429" cy="4095947"/>
          </a:xfrm>
        </p:spPr>
        <p:txBody>
          <a:bodyPr/>
          <a:lstStyle/>
          <a:p>
            <a:r>
              <a:rPr lang="en-US" sz="2400" dirty="0"/>
              <a:t>All services offered as </a:t>
            </a:r>
            <a:r>
              <a:rPr lang="en-US" sz="2400" b="1" dirty="0"/>
              <a:t>ARM resources</a:t>
            </a:r>
          </a:p>
          <a:p>
            <a:pPr marL="336114" indent="-336114">
              <a:buFont typeface="Arial" panose="020B0604020202020204" pitchFamily="34" charset="0"/>
              <a:buChar char="•"/>
            </a:pPr>
            <a:r>
              <a:rPr lang="en-US" sz="2400" dirty="0"/>
              <a:t>Consistent model for creating/managing Azure resources</a:t>
            </a:r>
          </a:p>
          <a:p>
            <a:pPr marL="336114" indent="-336114">
              <a:buFont typeface="Arial" panose="020B0604020202020204" pitchFamily="34" charset="0"/>
              <a:buChar char="•"/>
            </a:pPr>
            <a:r>
              <a:rPr lang="en-US" sz="2400" dirty="0"/>
              <a:t>Based on declarative templates</a:t>
            </a:r>
          </a:p>
          <a:p>
            <a:endParaRPr lang="en-US" sz="2400" dirty="0"/>
          </a:p>
          <a:p>
            <a:r>
              <a:rPr lang="en-US" sz="2400" dirty="0"/>
              <a:t>Resources are managed in </a:t>
            </a:r>
            <a:r>
              <a:rPr lang="en-US" sz="2400" b="1" dirty="0"/>
              <a:t>resource groups</a:t>
            </a:r>
          </a:p>
          <a:p>
            <a:pPr marL="336114" indent="-336114">
              <a:buFont typeface="Arial" panose="020B0604020202020204" pitchFamily="34" charset="0"/>
              <a:buChar char="•"/>
            </a:pPr>
            <a:r>
              <a:rPr lang="en-US" sz="2400" dirty="0"/>
              <a:t>Deployed together</a:t>
            </a:r>
          </a:p>
          <a:p>
            <a:pPr marL="336114" indent="-336114">
              <a:buFont typeface="Arial" panose="020B0604020202020204" pitchFamily="34" charset="0"/>
              <a:buChar char="•"/>
            </a:pPr>
            <a:r>
              <a:rPr lang="en-US" sz="2400" dirty="0"/>
              <a:t>Managed together</a:t>
            </a:r>
          </a:p>
          <a:p>
            <a:pPr marL="336114" indent="-336114">
              <a:buFont typeface="Arial" panose="020B0604020202020204" pitchFamily="34" charset="0"/>
              <a:buChar char="•"/>
            </a:pPr>
            <a:r>
              <a:rPr lang="en-US" sz="2400" dirty="0"/>
              <a:t>Provides RBAC support</a:t>
            </a:r>
          </a:p>
          <a:p>
            <a:endParaRPr lang="en-US" sz="2400" dirty="0"/>
          </a:p>
        </p:txBody>
      </p:sp>
      <p:pic>
        <p:nvPicPr>
          <p:cNvPr id="4" name="Picture 3"/>
          <p:cNvPicPr>
            <a:picLocks noChangeAspect="1"/>
          </p:cNvPicPr>
          <p:nvPr/>
        </p:nvPicPr>
        <p:blipFill>
          <a:blip r:embed="rId3"/>
          <a:stretch>
            <a:fillRect/>
          </a:stretch>
        </p:blipFill>
        <p:spPr>
          <a:xfrm>
            <a:off x="6023610" y="1408759"/>
            <a:ext cx="5888864" cy="4963713"/>
          </a:xfrm>
          <a:prstGeom prst="rect">
            <a:avLst/>
          </a:prstGeom>
        </p:spPr>
      </p:pic>
    </p:spTree>
    <p:extLst>
      <p:ext uri="{BB962C8B-B14F-4D97-AF65-F5344CB8AC3E}">
        <p14:creationId xmlns:p14="http://schemas.microsoft.com/office/powerpoint/2010/main" val="2929246443"/>
      </p:ext>
    </p:extLst>
  </p:cSld>
  <p:clrMapOvr>
    <a:masterClrMapping/>
  </p:clrMapOvr>
  <mc:AlternateContent xmlns:mc="http://schemas.openxmlformats.org/markup-compatibility/2006" xmlns:p14="http://schemas.microsoft.com/office/powerpoint/2010/main">
    <mc:Choice Requires="p14">
      <p:transition spd="med" p14:dur="700" advTm="42650">
        <p:fade/>
      </p:transition>
    </mc:Choice>
    <mc:Fallback xmlns="">
      <p:transition spd="med" advTm="42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1" y="1189178"/>
            <a:ext cx="11653523" cy="4188540"/>
          </a:xfrm>
        </p:spPr>
        <p:txBody>
          <a:bodyPr/>
          <a:lstStyle/>
          <a:p>
            <a:r>
              <a:rPr lang="en-US" dirty="0"/>
              <a:t>Resource</a:t>
            </a:r>
          </a:p>
          <a:p>
            <a:pPr lvl="1"/>
            <a:r>
              <a:rPr lang="en-US" dirty="0"/>
              <a:t>A manageable unit of Azure infrastructure</a:t>
            </a:r>
          </a:p>
          <a:p>
            <a:pPr lvl="1"/>
            <a:r>
              <a:rPr lang="en-US" dirty="0"/>
              <a:t>Examples: virtual machine, load balancer, storage account</a:t>
            </a:r>
          </a:p>
          <a:p>
            <a:r>
              <a:rPr lang="en-US" dirty="0"/>
              <a:t>Resource provider</a:t>
            </a:r>
          </a:p>
          <a:p>
            <a:pPr lvl="1"/>
            <a:r>
              <a:rPr lang="en-US" dirty="0"/>
              <a:t>A service that allows for creation and management of resources</a:t>
            </a:r>
          </a:p>
          <a:p>
            <a:pPr lvl="1"/>
            <a:r>
              <a:rPr lang="en-US" dirty="0"/>
              <a:t>Examples: Compute Resource Provider, Storage Resource Provider</a:t>
            </a:r>
          </a:p>
          <a:p>
            <a:r>
              <a:rPr lang="en-US" dirty="0"/>
              <a:t>Resource manager template</a:t>
            </a:r>
          </a:p>
          <a:p>
            <a:pPr lvl="1"/>
            <a:r>
              <a:rPr lang="en-US" dirty="0"/>
              <a:t>A declarative template for describing a resource group</a:t>
            </a:r>
          </a:p>
        </p:txBody>
      </p:sp>
      <p:sp>
        <p:nvSpPr>
          <p:cNvPr id="2" name="Title 1"/>
          <p:cNvSpPr>
            <a:spLocks noGrp="1"/>
          </p:cNvSpPr>
          <p:nvPr>
            <p:ph type="title"/>
          </p:nvPr>
        </p:nvSpPr>
        <p:spPr/>
        <p:txBody>
          <a:bodyPr/>
          <a:lstStyle/>
          <a:p>
            <a:r>
              <a:rPr lang="en-US" dirty="0"/>
              <a:t>Azure Resource Manager Terminology</a:t>
            </a:r>
          </a:p>
        </p:txBody>
      </p:sp>
    </p:spTree>
    <p:extLst>
      <p:ext uri="{BB962C8B-B14F-4D97-AF65-F5344CB8AC3E}">
        <p14:creationId xmlns:p14="http://schemas.microsoft.com/office/powerpoint/2010/main" val="30149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a:solidFill>
                <a:prstClr val="white"/>
              </a:solidFill>
            </a:endParaRPr>
          </a:p>
        </p:txBody>
      </p:sp>
      <p:sp>
        <p:nvSpPr>
          <p:cNvPr id="4" name="Title 3">
            <a:extLst>
              <a:ext uri="{FF2B5EF4-FFF2-40B4-BE49-F238E27FC236}">
                <a16:creationId xmlns:a16="http://schemas.microsoft.com/office/drawing/2014/main" id="{6C74FAB7-89EE-4C74-B759-1B8D676D29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defTabSz="914400"/>
            <a:r>
              <a:rPr lang="en-US" sz="2600" kern="1200" dirty="0">
                <a:solidFill>
                  <a:schemeClr val="bg1"/>
                </a:solidFill>
                <a:latin typeface="+mj-lt"/>
                <a:ea typeface="+mj-ea"/>
                <a:cs typeface="+mj-cs"/>
              </a:rPr>
              <a:t>Reusable ARM Templates</a:t>
            </a:r>
          </a:p>
        </p:txBody>
      </p:sp>
      <p:sp>
        <p:nvSpPr>
          <p:cNvPr id="6" name="TextBox 5">
            <a:extLst>
              <a:ext uri="{FF2B5EF4-FFF2-40B4-BE49-F238E27FC236}">
                <a16:creationId xmlns:a16="http://schemas.microsoft.com/office/drawing/2014/main" id="{7F1A107D-A2A1-488F-8FBD-64FEEF1C35F7}"/>
              </a:ext>
            </a:extLst>
          </p:cNvPr>
          <p:cNvSpPr txBox="1"/>
          <p:nvPr/>
        </p:nvSpPr>
        <p:spPr>
          <a:xfrm>
            <a:off x="4032514" y="6412230"/>
            <a:ext cx="8159486" cy="369332"/>
          </a:xfrm>
          <a:prstGeom prst="rect">
            <a:avLst/>
          </a:prstGeom>
          <a:noFill/>
        </p:spPr>
        <p:txBody>
          <a:bodyPr wrap="square" rtlCol="0">
            <a:spAutoFit/>
          </a:bodyPr>
          <a:lstStyle/>
          <a:p>
            <a:pPr defTabSz="914314"/>
            <a:r>
              <a:rPr lang="en-US" dirty="0">
                <a:solidFill>
                  <a:prstClr val="black"/>
                </a:solidFill>
                <a:hlinkClick r:id="rId2"/>
              </a:rPr>
              <a:t>https://azure.microsoft.com/en-us/resources/templates/</a:t>
            </a:r>
            <a:endParaRPr lang="en-US" dirty="0">
              <a:solidFill>
                <a:prstClr val="black"/>
              </a:solidFill>
            </a:endParaRPr>
          </a:p>
        </p:txBody>
      </p:sp>
      <p:pic>
        <p:nvPicPr>
          <p:cNvPr id="2" name="Picture 1">
            <a:extLst>
              <a:ext uri="{FF2B5EF4-FFF2-40B4-BE49-F238E27FC236}">
                <a16:creationId xmlns:a16="http://schemas.microsoft.com/office/drawing/2014/main" id="{FBDC7E51-071B-4A3E-8659-6C1532043956}"/>
              </a:ext>
            </a:extLst>
          </p:cNvPr>
          <p:cNvPicPr>
            <a:picLocks noChangeAspect="1"/>
          </p:cNvPicPr>
          <p:nvPr/>
        </p:nvPicPr>
        <p:blipFill>
          <a:blip r:embed="rId3"/>
          <a:stretch>
            <a:fillRect/>
          </a:stretch>
        </p:blipFill>
        <p:spPr>
          <a:xfrm>
            <a:off x="4032514" y="129302"/>
            <a:ext cx="7308506" cy="6206490"/>
          </a:xfrm>
          <a:prstGeom prst="rect">
            <a:avLst/>
          </a:prstGeom>
        </p:spPr>
      </p:pic>
    </p:spTree>
    <p:extLst>
      <p:ext uri="{BB962C8B-B14F-4D97-AF65-F5344CB8AC3E}">
        <p14:creationId xmlns:p14="http://schemas.microsoft.com/office/powerpoint/2010/main" val="615415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93271" y="5132439"/>
            <a:ext cx="3921529" cy="1460779"/>
          </a:xfrm>
        </p:spPr>
        <p:txBody>
          <a:bodyPr/>
          <a:lstStyle/>
          <a:p>
            <a:r>
              <a:rPr lang="en-US" b="1" dirty="0"/>
              <a:t>Coach Culbertson</a:t>
            </a:r>
          </a:p>
          <a:p>
            <a:r>
              <a:rPr lang="en-US" dirty="0"/>
              <a:t>Friendly Neighborhood Instructor</a:t>
            </a:r>
          </a:p>
          <a:p>
            <a:r>
              <a:rPr lang="en-US" dirty="0"/>
              <a:t>Directions Training</a:t>
            </a:r>
          </a:p>
        </p:txBody>
      </p:sp>
      <p:sp>
        <p:nvSpPr>
          <p:cNvPr id="2" name="Title 1"/>
          <p:cNvSpPr>
            <a:spLocks noGrp="1"/>
          </p:cNvSpPr>
          <p:nvPr>
            <p:ph type="ctrTitle"/>
          </p:nvPr>
        </p:nvSpPr>
        <p:spPr>
          <a:solidFill>
            <a:srgbClr val="007233"/>
          </a:solidFill>
        </p:spPr>
        <p:txBody>
          <a:bodyPr/>
          <a:lstStyle/>
          <a:p>
            <a:r>
              <a:rPr lang="en-US" sz="3200" dirty="0"/>
              <a:t>Security and Identity Solutions</a:t>
            </a:r>
          </a:p>
        </p:txBody>
      </p:sp>
      <p:sp>
        <p:nvSpPr>
          <p:cNvPr id="5" name="Subtitle 3"/>
          <p:cNvSpPr txBox="1">
            <a:spLocks/>
          </p:cNvSpPr>
          <p:nvPr/>
        </p:nvSpPr>
        <p:spPr bwMode="auto">
          <a:xfrm>
            <a:off x="4114800" y="5132438"/>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r>
              <a:rPr lang="en-US" b="1" dirty="0"/>
              <a:t>Damon </a:t>
            </a:r>
            <a:r>
              <a:rPr lang="en-US" b="1" dirty="0" err="1"/>
              <a:t>Ronco</a:t>
            </a:r>
            <a:endParaRPr lang="en-US" b="1" dirty="0"/>
          </a:p>
          <a:p>
            <a:r>
              <a:rPr lang="en-US" dirty="0"/>
              <a:t>Azure Technology Solutions Professional</a:t>
            </a:r>
          </a:p>
          <a:p>
            <a:r>
              <a:rPr lang="en-US" dirty="0"/>
              <a:t>Microsoft</a:t>
            </a:r>
          </a:p>
        </p:txBody>
      </p:sp>
      <p:sp>
        <p:nvSpPr>
          <p:cNvPr id="6" name="Rectangle 5">
            <a:extLst>
              <a:ext uri="{FF2B5EF4-FFF2-40B4-BE49-F238E27FC236}">
                <a16:creationId xmlns:a16="http://schemas.microsoft.com/office/drawing/2014/main" id="{D7CE8F90-55A4-4C48-8765-64840BD51FEB}"/>
              </a:ext>
            </a:extLst>
          </p:cNvPr>
          <p:cNvSpPr/>
          <p:nvPr/>
        </p:nvSpPr>
        <p:spPr bwMode="auto">
          <a:xfrm>
            <a:off x="8999620" y="6256421"/>
            <a:ext cx="3219495" cy="601579"/>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301170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3" y="0"/>
            <a:ext cx="10515600" cy="1325563"/>
          </a:xfrm>
        </p:spPr>
        <p:txBody>
          <a:bodyPr>
            <a:normAutofit/>
          </a:bodyPr>
          <a:lstStyle/>
          <a:p>
            <a:r>
              <a:rPr lang="en-US" sz="4000" dirty="0">
                <a:solidFill>
                  <a:schemeClr val="tx1"/>
                </a:solidFill>
              </a:rPr>
              <a:t>Design Security and Identity Solutions (20%-25%)</a:t>
            </a:r>
          </a:p>
        </p:txBody>
      </p:sp>
      <p:sp>
        <p:nvSpPr>
          <p:cNvPr id="3" name="Content Placeholder 2"/>
          <p:cNvSpPr>
            <a:spLocks noGrp="1"/>
          </p:cNvSpPr>
          <p:nvPr>
            <p:ph idx="1"/>
          </p:nvPr>
        </p:nvSpPr>
        <p:spPr>
          <a:xfrm>
            <a:off x="251113" y="1178513"/>
            <a:ext cx="11689773" cy="4873945"/>
          </a:xfrm>
        </p:spPr>
        <p:txBody>
          <a:bodyPr>
            <a:normAutofit fontScale="70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Tree>
    <p:extLst>
      <p:ext uri="{BB962C8B-B14F-4D97-AF65-F5344CB8AC3E}">
        <p14:creationId xmlns:p14="http://schemas.microsoft.com/office/powerpoint/2010/main" val="15222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Calibri"/>
                <a:ea typeface="+mn-ea"/>
                <a:cs typeface="+mn-cs"/>
              </a:rPr>
              <a:t>https://</a:t>
            </a:r>
            <a:r>
              <a:rPr kumimoji="0" lang="en-US" sz="1800" b="1" i="0" u="none" strike="noStrike" kern="1200" cap="none" spc="0" normalizeH="0" baseline="0" noProof="0" dirty="0" err="1">
                <a:ln>
                  <a:noFill/>
                </a:ln>
                <a:solidFill>
                  <a:srgbClr val="4472C4">
                    <a:lumMod val="75000"/>
                  </a:srgbClr>
                </a:solidFill>
                <a:effectLst/>
                <a:uLnTx/>
                <a:uFillTx/>
                <a:latin typeface="Calibri"/>
                <a:ea typeface="+mn-ea"/>
                <a:cs typeface="+mn-cs"/>
              </a:rPr>
              <a:t>azure.microsoft.com</a:t>
            </a:r>
            <a:r>
              <a:rPr kumimoji="0" lang="en-US" sz="1800" b="1" i="0" u="none" strike="noStrike" kern="1200" cap="none" spc="0" normalizeH="0" baseline="0" noProof="0" dirty="0">
                <a:ln>
                  <a:noFill/>
                </a:ln>
                <a:solidFill>
                  <a:srgbClr val="4472C4">
                    <a:lumMod val="75000"/>
                  </a:srgbClr>
                </a:solidFill>
                <a:effectLst/>
                <a:uLnTx/>
                <a:uFillTx/>
                <a:latin typeface="Calibri"/>
                <a:ea typeface="+mn-ea"/>
                <a:cs typeface="+mn-cs"/>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Calibri"/>
                <a:ea typeface="+mn-ea"/>
                <a:cs typeface="+mn-cs"/>
              </a:rPr>
              <a:t>https://</a:t>
            </a:r>
            <a:r>
              <a:rPr kumimoji="0" lang="en-US" sz="1800" b="1" i="0" u="none" strike="noStrike" kern="1200" cap="none" spc="0" normalizeH="0" baseline="0" noProof="0" dirty="0" err="1">
                <a:ln>
                  <a:noFill/>
                </a:ln>
                <a:solidFill>
                  <a:srgbClr val="4472C4">
                    <a:lumMod val="75000"/>
                  </a:srgbClr>
                </a:solidFill>
                <a:effectLst/>
                <a:uLnTx/>
                <a:uFillTx/>
                <a:latin typeface="Calibri"/>
                <a:ea typeface="+mn-ea"/>
                <a:cs typeface="+mn-cs"/>
              </a:rPr>
              <a:t>azure.microsoft.com</a:t>
            </a:r>
            <a:r>
              <a:rPr kumimoji="0" lang="en-US" sz="1800" b="1" i="0" u="none" strike="noStrike" kern="1200" cap="none" spc="0" normalizeH="0" baseline="0" noProof="0" dirty="0">
                <a:ln>
                  <a:noFill/>
                </a:ln>
                <a:solidFill>
                  <a:srgbClr val="4472C4">
                    <a:lumMod val="75000"/>
                  </a:srgbClr>
                </a:solidFill>
                <a:effectLst/>
                <a:uLnTx/>
                <a:uFillTx/>
                <a:latin typeface="Calibri"/>
                <a:ea typeface="+mn-ea"/>
                <a:cs typeface="+mn-cs"/>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1461"/>
            <a:ext cx="11890296" cy="1822988"/>
          </a:xfrm>
        </p:spPr>
        <p:txBody>
          <a:bodyPr/>
          <a:lstStyle/>
          <a:p>
            <a:r>
              <a:rPr lang="en-US" dirty="0"/>
              <a:t>Architect Defined</a:t>
            </a:r>
          </a:p>
        </p:txBody>
      </p:sp>
      <p:sp>
        <p:nvSpPr>
          <p:cNvPr id="4" name="Text Placeholder 3"/>
          <p:cNvSpPr>
            <a:spLocks noGrp="1"/>
          </p:cNvSpPr>
          <p:nvPr>
            <p:ph type="body" sz="quarter" idx="14"/>
          </p:nvPr>
        </p:nvSpPr>
        <p:spPr>
          <a:xfrm>
            <a:off x="0" y="1714500"/>
            <a:ext cx="11890296" cy="2590800"/>
          </a:xfrm>
        </p:spPr>
        <p:txBody>
          <a:bodyPr/>
          <a:lstStyle/>
          <a:p>
            <a:pPr marL="0" indent="0"/>
            <a:r>
              <a:rPr lang="en-US" sz="4000" dirty="0"/>
              <a:t>Noun: </a:t>
            </a:r>
          </a:p>
          <a:p>
            <a:pPr marL="0" indent="0"/>
            <a:r>
              <a:rPr lang="en-US" sz="4000" dirty="0"/>
              <a:t>1. a person who designs and in many cases also supervises construction</a:t>
            </a:r>
          </a:p>
          <a:p>
            <a:pPr marL="0" indent="0"/>
            <a:r>
              <a:rPr lang="en-US" sz="4000" dirty="0"/>
              <a:t>2. the deviser, maker, or creator of anything: the architects of the Constitution of the United States.</a:t>
            </a:r>
          </a:p>
          <a:p>
            <a:pPr marL="0" indent="0"/>
            <a:endParaRPr lang="en-US" sz="4000" dirty="0"/>
          </a:p>
          <a:p>
            <a:pPr marL="0" indent="0"/>
            <a:r>
              <a:rPr lang="en-US" sz="4000" dirty="0"/>
              <a:t>Verb:</a:t>
            </a:r>
          </a:p>
          <a:p>
            <a:pPr marL="0" indent="0"/>
            <a:r>
              <a:rPr lang="en-US" sz="4000" dirty="0"/>
              <a:t>4. to plan, organize, or structure as an architect: The house is well architected.</a:t>
            </a:r>
          </a:p>
          <a:p>
            <a:pPr marL="0" indent="0"/>
            <a:endParaRPr lang="en-US" sz="4000" dirty="0"/>
          </a:p>
          <a:p>
            <a:pPr marL="0" indent="0"/>
            <a:endParaRPr lang="en-US" sz="4000" dirty="0"/>
          </a:p>
        </p:txBody>
      </p:sp>
      <p:sp>
        <p:nvSpPr>
          <p:cNvPr id="5" name="Explosion 2 4"/>
          <p:cNvSpPr/>
          <p:nvPr/>
        </p:nvSpPr>
        <p:spPr>
          <a:xfrm>
            <a:off x="6864439" y="-314325"/>
            <a:ext cx="6078675" cy="2796637"/>
          </a:xfrm>
          <a:prstGeom prst="irregularSeal2">
            <a:avLst/>
          </a:prstGeom>
          <a:solidFill>
            <a:srgbClr val="92D05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2800" dirty="0">
                <a:solidFill>
                  <a:prstClr val="black"/>
                </a:solidFill>
              </a:rPr>
              <a:t>Given Challenge </a:t>
            </a:r>
          </a:p>
          <a:p>
            <a:pPr algn="ctr"/>
            <a:r>
              <a:rPr lang="en-US" sz="2800" dirty="0">
                <a:solidFill>
                  <a:prstClr val="black"/>
                </a:solidFill>
              </a:rPr>
              <a:t>&lt;=&gt; </a:t>
            </a:r>
          </a:p>
          <a:p>
            <a:pPr algn="ctr"/>
            <a:r>
              <a:rPr lang="en-US" sz="2800" dirty="0">
                <a:solidFill>
                  <a:prstClr val="black"/>
                </a:solidFill>
              </a:rPr>
              <a:t>Create Solution</a:t>
            </a:r>
            <a:endParaRPr lang="en-US" sz="2400" dirty="0">
              <a:solidFill>
                <a:prstClr val="black"/>
              </a:solidFill>
            </a:endParaRPr>
          </a:p>
        </p:txBody>
      </p:sp>
    </p:spTree>
    <p:extLst>
      <p:ext uri="{BB962C8B-B14F-4D97-AF65-F5344CB8AC3E}">
        <p14:creationId xmlns:p14="http://schemas.microsoft.com/office/powerpoint/2010/main" val="301781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958785" y="5018950"/>
            <a:ext cx="3921529" cy="1460779"/>
          </a:xfrm>
        </p:spPr>
        <p:txBody>
          <a:bodyPr/>
          <a:lstStyle/>
          <a:p>
            <a:r>
              <a:rPr lang="en-US" b="1" dirty="0"/>
              <a:t>Coach Culbertson</a:t>
            </a:r>
          </a:p>
          <a:p>
            <a:r>
              <a:rPr lang="en-US" dirty="0"/>
              <a:t>Friendly Neighborhood Instructor</a:t>
            </a:r>
          </a:p>
          <a:p>
            <a:r>
              <a:rPr lang="en-US" dirty="0"/>
              <a:t>Directions Training</a:t>
            </a:r>
          </a:p>
        </p:txBody>
      </p:sp>
      <p:sp>
        <p:nvSpPr>
          <p:cNvPr id="2" name="Title 1"/>
          <p:cNvSpPr>
            <a:spLocks noGrp="1"/>
          </p:cNvSpPr>
          <p:nvPr>
            <p:ph type="ctrTitle"/>
          </p:nvPr>
        </p:nvSpPr>
        <p:spPr>
          <a:solidFill>
            <a:srgbClr val="007233"/>
          </a:solidFill>
        </p:spPr>
        <p:txBody>
          <a:bodyPr/>
          <a:lstStyle/>
          <a:p>
            <a:r>
              <a:rPr lang="en-US" dirty="0"/>
              <a:t>Data and Storage</a:t>
            </a:r>
            <a:endParaRPr lang="en-US" sz="3200" dirty="0"/>
          </a:p>
        </p:txBody>
      </p:sp>
      <p:sp>
        <p:nvSpPr>
          <p:cNvPr id="5" name="Subtitle 3"/>
          <p:cNvSpPr txBox="1">
            <a:spLocks/>
          </p:cNvSpPr>
          <p:nvPr/>
        </p:nvSpPr>
        <p:spPr bwMode="auto">
          <a:xfrm>
            <a:off x="300427" y="5018950"/>
            <a:ext cx="4182787" cy="1460779"/>
          </a:xfrm>
          <a:prstGeom prst="rect">
            <a:avLst/>
          </a:prstGeom>
          <a:noFill/>
          <a:ln w="9525">
            <a:noFill/>
            <a:miter lim="800000"/>
            <a:headEnd/>
            <a:tailEnd/>
          </a:ln>
        </p:spPr>
        <p:txBody>
          <a:bodyPr vert="horz" wrap="square" lIns="137160" tIns="137160" rIns="137160" bIns="137160" numCol="1" anchor="b" anchorCtr="0" compatLnSpc="1">
            <a:prstTxWarp prst="textNoShape">
              <a:avLst/>
            </a:prstTxWarp>
            <a:normAutofit/>
          </a:bodyPr>
          <a:lstStyle>
            <a:lvl1pPr mar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rtl="0" eaLnBrk="1" fontAlgn="base" hangingPunct="1">
              <a:lnSpc>
                <a:spcPct val="100000"/>
              </a:lnSpc>
              <a:spcBef>
                <a:spcPts val="600"/>
              </a:spcBef>
              <a:spcAft>
                <a:spcPct val="0"/>
              </a:spcAft>
              <a:buClr>
                <a:srgbClr val="0070C0"/>
              </a:buClr>
              <a:buSzPct val="80000"/>
              <a:buFont typeface="Arial" pitchFamily="34" charset="0"/>
              <a:buNone/>
              <a:defRPr sz="2400">
                <a:solidFill>
                  <a:schemeClr val="tx1">
                    <a:tint val="75000"/>
                  </a:schemeClr>
                </a:solidFill>
                <a:latin typeface="Segoe UI" pitchFamily="34" charset="0"/>
                <a:ea typeface="Segoe UI" pitchFamily="34" charset="0"/>
                <a:cs typeface="Segoe UI" pitchFamily="34" charset="0"/>
              </a:defRPr>
            </a:lvl2pPr>
            <a:lvl3pPr marL="685566" indent="0" algn="ctr" rtl="0" eaLnBrk="1" fontAlgn="base" hangingPunct="1">
              <a:lnSpc>
                <a:spcPct val="100000"/>
              </a:lnSpc>
              <a:spcBef>
                <a:spcPts val="600"/>
              </a:spcBef>
              <a:spcAft>
                <a:spcPct val="0"/>
              </a:spcAft>
              <a:buClr>
                <a:srgbClr val="0070C0"/>
              </a:buClr>
              <a:buSzPct val="80000"/>
              <a:buFont typeface="Arial" pitchFamily="34" charset="0"/>
              <a:buNone/>
              <a:defRPr sz="2000">
                <a:solidFill>
                  <a:schemeClr val="tx1">
                    <a:tint val="75000"/>
                  </a:schemeClr>
                </a:solidFill>
                <a:latin typeface="Segoe UI" pitchFamily="34" charset="0"/>
                <a:ea typeface="Segoe UI" pitchFamily="34" charset="0"/>
                <a:cs typeface="Segoe UI" pitchFamily="34" charset="0"/>
              </a:defRPr>
            </a:lvl3pPr>
            <a:lvl4pPr marL="1028350"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4pPr>
            <a:lvl5pPr marL="1371134" indent="0" algn="ctr" rtl="0" eaLnBrk="1" fontAlgn="base" hangingPunct="1">
              <a:lnSpc>
                <a:spcPct val="100000"/>
              </a:lnSpc>
              <a:spcBef>
                <a:spcPts val="600"/>
              </a:spcBef>
              <a:spcAft>
                <a:spcPct val="0"/>
              </a:spcAft>
              <a:buClr>
                <a:srgbClr val="0070C0"/>
              </a:buClr>
              <a:buSzPct val="90000"/>
              <a:buFont typeface="Arial" pitchFamily="34" charset="0"/>
              <a:buNone/>
              <a:defRPr sz="1800">
                <a:solidFill>
                  <a:schemeClr val="tx1">
                    <a:tint val="75000"/>
                  </a:schemeClr>
                </a:solidFill>
                <a:latin typeface="Segoe UI" pitchFamily="34" charset="0"/>
                <a:ea typeface="Segoe UI" pitchFamily="34" charset="0"/>
                <a:cs typeface="Segoe UI" pitchFamily="34" charset="0"/>
              </a:defRPr>
            </a:lvl5pPr>
            <a:lvl6pPr marL="1713917"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6pPr>
            <a:lvl7pPr marL="2056700"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7pPr>
            <a:lvl8pPr marL="2399483"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8pPr>
            <a:lvl9pPr marL="2742269" indent="0" algn="ctr" rtl="0" eaLnBrk="1" fontAlgn="base" hangingPunct="1">
              <a:lnSpc>
                <a:spcPct val="90000"/>
              </a:lnSpc>
              <a:spcBef>
                <a:spcPct val="70000"/>
              </a:spcBef>
              <a:spcAft>
                <a:spcPct val="0"/>
              </a:spcAft>
              <a:buClr>
                <a:srgbClr val="2D4A6D"/>
              </a:buClr>
              <a:buSzPct val="90000"/>
              <a:buNone/>
              <a:defRPr sz="1600">
                <a:solidFill>
                  <a:schemeClr val="tx1">
                    <a:tint val="75000"/>
                  </a:schemeClr>
                </a:solidFill>
                <a:latin typeface="+mn-lt"/>
              </a:defRPr>
            </a:lvl9pPr>
          </a:lstStyle>
          <a:p>
            <a:pPr marL="0" marR="0" lv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tabLst/>
              <a:defRPr/>
            </a:pPr>
            <a:r>
              <a:rPr kumimoji="0" lang="en-US" sz="1800" b="1"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Damon </a:t>
            </a:r>
            <a:r>
              <a:rPr kumimoji="0" lang="en-US" sz="1800" b="1" i="0" u="none" strike="noStrike" kern="0" cap="none" spc="0" normalizeH="0" baseline="0" noProof="0" dirty="0" err="1">
                <a:ln>
                  <a:noFill/>
                </a:ln>
                <a:solidFill>
                  <a:prstClr val="black"/>
                </a:solidFill>
                <a:effectLst/>
                <a:uLnTx/>
                <a:uFillTx/>
                <a:latin typeface="Segoe UI Light" panose="020B0502040204020203" pitchFamily="34" charset="0"/>
                <a:cs typeface="Segoe UI Light" panose="020B0502040204020203" pitchFamily="34" charset="0"/>
              </a:rPr>
              <a:t>Ronco</a:t>
            </a:r>
            <a:endParaRPr kumimoji="0" lang="en-US" sz="1800" b="1"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a:p>
            <a:pPr marL="0" marR="0" lv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tabLst/>
              <a:defRPr/>
            </a:pPr>
            <a:r>
              <a:rPr kumimoji="0" lang="en-US" sz="18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Azure Technology Solutions Professional</a:t>
            </a:r>
          </a:p>
          <a:p>
            <a:pPr marL="0" marR="0" lvl="0" indent="0" algn="l" defTabSz="685539" rtl="0" eaLnBrk="1" fontAlgn="base" latinLnBrk="0" hangingPunct="1">
              <a:lnSpc>
                <a:spcPct val="100000"/>
              </a:lnSpc>
              <a:spcBef>
                <a:spcPts val="0"/>
              </a:spcBef>
              <a:spcAft>
                <a:spcPct val="0"/>
              </a:spcAft>
              <a:buClr>
                <a:srgbClr val="0070C0"/>
              </a:buClr>
              <a:buSzPct val="90000"/>
              <a:buFont typeface="Arial" pitchFamily="34" charset="0"/>
              <a:buNone/>
              <a:tabLst/>
              <a:defRPr/>
            </a:pPr>
            <a:r>
              <a:rPr kumimoji="0" lang="en-US" sz="1800" b="0" i="0" u="none" strike="noStrike" kern="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Microsoft</a:t>
            </a:r>
          </a:p>
        </p:txBody>
      </p:sp>
      <p:sp>
        <p:nvSpPr>
          <p:cNvPr id="6" name="Rectangle 5">
            <a:extLst>
              <a:ext uri="{FF2B5EF4-FFF2-40B4-BE49-F238E27FC236}">
                <a16:creationId xmlns:a16="http://schemas.microsoft.com/office/drawing/2014/main" id="{6F4993B5-A685-4AB9-97D6-371364C6222E}"/>
              </a:ext>
            </a:extLst>
          </p:cNvPr>
          <p:cNvSpPr/>
          <p:nvPr/>
        </p:nvSpPr>
        <p:spPr bwMode="auto">
          <a:xfrm>
            <a:off x="8999620" y="6256421"/>
            <a:ext cx="3219495" cy="601579"/>
          </a:xfrm>
          <a:prstGeom prst="rect">
            <a:avLst/>
          </a:prstGeom>
          <a:solidFill>
            <a:schemeClr val="bg1"/>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177837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High Availability</a:t>
            </a:r>
            <a:br>
              <a:rPr lang="en-US"/>
            </a:br>
            <a:r>
              <a:rPr lang="en-US" sz="2100">
                <a:solidFill>
                  <a:srgbClr val="0070C0"/>
                </a:solidFill>
              </a:rPr>
              <a:t>2 or more Azure VMs</a:t>
            </a:r>
            <a:endParaRPr lang="en-US">
              <a:solidFill>
                <a:srgbClr val="0070C0"/>
              </a:solidFill>
            </a:endParaRPr>
          </a:p>
        </p:txBody>
      </p:sp>
      <p:sp>
        <p:nvSpPr>
          <p:cNvPr id="4" name="Text Placeholder 2"/>
          <p:cNvSpPr>
            <a:spLocks noGrp="1"/>
          </p:cNvSpPr>
          <p:nvPr>
            <p:ph type="body" idx="1"/>
          </p:nvPr>
        </p:nvSpPr>
        <p:spPr/>
        <p:txBody>
          <a:bodyPr/>
          <a:lstStyle/>
          <a:p>
            <a:pPr marL="342900" lvl="2" indent="-342900"/>
            <a:r>
              <a:rPr lang="en-US" sz="2100" dirty="0">
                <a:latin typeface="Segoe UI Light" panose="020B0502040204020203" pitchFamily="34" charset="0"/>
                <a:cs typeface="Segoe UI Light" panose="020B0502040204020203" pitchFamily="34" charset="0"/>
              </a:rPr>
              <a:t>Multiple VMs can be configured in an “availability set”</a:t>
            </a:r>
          </a:p>
          <a:p>
            <a:pPr marL="342900" lvl="2" indent="-342900"/>
            <a:r>
              <a:rPr lang="en-US" sz="2100" dirty="0">
                <a:latin typeface="Segoe UI Light" panose="020B0502040204020203" pitchFamily="34" charset="0"/>
                <a:cs typeface="Segoe UI Light" panose="020B0502040204020203" pitchFamily="34" charset="0"/>
              </a:rPr>
              <a:t>Workload is load balanced across the VMs</a:t>
            </a:r>
          </a:p>
          <a:p>
            <a:pPr marL="126010" lvl="2"/>
            <a:endParaRPr lang="en-US" sz="1324" dirty="0">
              <a:latin typeface="Segoe UI Light" panose="020B0502040204020203" pitchFamily="34" charset="0"/>
              <a:cs typeface="Segoe UI Light" panose="020B0502040204020203" pitchFamily="34" charset="0"/>
            </a:endParaRPr>
          </a:p>
          <a:p>
            <a:pPr marL="252109" lvl="2" indent="-252109"/>
            <a:r>
              <a:rPr lang="en-US" sz="2100" dirty="0">
                <a:latin typeface="Segoe UI Light" panose="020B0502040204020203" pitchFamily="34" charset="0"/>
                <a:cs typeface="Segoe UI Light" panose="020B0502040204020203" pitchFamily="34" charset="0"/>
              </a:rPr>
              <a:t>Azure SLA: 2 (or more) VMs in Availability Set:</a:t>
            </a:r>
          </a:p>
          <a:p>
            <a:pPr marL="315024" lvl="2" indent="-189014"/>
            <a:r>
              <a:rPr lang="en-US" dirty="0">
                <a:latin typeface="Segoe UI Light" panose="020B0502040204020203" pitchFamily="34" charset="0"/>
                <a:cs typeface="Segoe UI Light" panose="020B0502040204020203" pitchFamily="34" charset="0"/>
              </a:rPr>
              <a:t>99.95% (&lt;22 min downtime p/month)</a:t>
            </a:r>
          </a:p>
          <a:p>
            <a:pPr marL="315024" lvl="2" indent="-189014"/>
            <a:r>
              <a:rPr lang="en-US" dirty="0">
                <a:latin typeface="Segoe UI Light" panose="020B0502040204020203" pitchFamily="34" charset="0"/>
                <a:cs typeface="Segoe UI Light" panose="020B0502040204020203" pitchFamily="34" charset="0"/>
              </a:rPr>
              <a:t>Includes</a:t>
            </a:r>
          </a:p>
          <a:p>
            <a:pPr marL="483097" lvl="3" indent="-189014"/>
            <a:r>
              <a:rPr lang="en-US" dirty="0">
                <a:latin typeface="Segoe UI Light" panose="020B0502040204020203" pitchFamily="34" charset="0"/>
                <a:cs typeface="Segoe UI Light" panose="020B0502040204020203" pitchFamily="34" charset="0"/>
              </a:rPr>
              <a:t>Planned downtime due to host OS servicing</a:t>
            </a:r>
          </a:p>
          <a:p>
            <a:pPr marL="483097" lvl="3" indent="-189014"/>
            <a:r>
              <a:rPr lang="en-US" dirty="0">
                <a:latin typeface="Segoe UI Light" panose="020B0502040204020203" pitchFamily="34" charset="0"/>
                <a:cs typeface="Segoe UI Light" panose="020B0502040204020203" pitchFamily="34" charset="0"/>
              </a:rPr>
              <a:t>Unplanned downtime due to physical failures</a:t>
            </a:r>
          </a:p>
          <a:p>
            <a:pPr marL="315024" lvl="2" indent="-189014"/>
            <a:r>
              <a:rPr lang="en-US" dirty="0">
                <a:latin typeface="Segoe UI Light" panose="020B0502040204020203" pitchFamily="34" charset="0"/>
                <a:cs typeface="Segoe UI Light" panose="020B0502040204020203" pitchFamily="34" charset="0"/>
              </a:rPr>
              <a:t>Doesn’t include servicing of guest OS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or software inside (e.g. SQL)</a:t>
            </a:r>
          </a:p>
          <a:p>
            <a:pPr marL="315024" lvl="2" indent="-189014"/>
            <a:endParaRPr lang="en-US" sz="1324" dirty="0"/>
          </a:p>
        </p:txBody>
      </p:sp>
      <p:sp>
        <p:nvSpPr>
          <p:cNvPr id="2" name="Text Placeholder 1">
            <a:extLst>
              <a:ext uri="{FF2B5EF4-FFF2-40B4-BE49-F238E27FC236}">
                <a16:creationId xmlns:a16="http://schemas.microsoft.com/office/drawing/2014/main" id="{C362F1B9-1976-4308-BD1E-FE5E817171DD}"/>
              </a:ext>
            </a:extLst>
          </p:cNvPr>
          <p:cNvSpPr>
            <a:spLocks noGrp="1"/>
          </p:cNvSpPr>
          <p:nvPr>
            <p:ph type="body" sz="quarter" idx="10"/>
          </p:nvPr>
        </p:nvSpPr>
        <p:spPr/>
        <p:txBody>
          <a:bodyPr/>
          <a:lstStyle/>
          <a:p>
            <a:endParaRPr lang="en-US"/>
          </a:p>
        </p:txBody>
      </p:sp>
      <p:pic>
        <p:nvPicPr>
          <p:cNvPr id="22" name="Content Placeholder 4">
            <a:extLst>
              <a:ext uri="{FF2B5EF4-FFF2-40B4-BE49-F238E27FC236}">
                <a16:creationId xmlns:a16="http://schemas.microsoft.com/office/drawing/2014/main" id="{D4FC786A-3954-470D-9AE3-DC4F00F73CA6}"/>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3962" r="15310"/>
          <a:stretch/>
        </p:blipFill>
        <p:spPr>
          <a:xfrm>
            <a:off x="7123114" y="2768601"/>
            <a:ext cx="3544887" cy="3019425"/>
          </a:xfrm>
        </p:spPr>
      </p:pic>
    </p:spTree>
    <p:extLst>
      <p:ext uri="{BB962C8B-B14F-4D97-AF65-F5344CB8AC3E}">
        <p14:creationId xmlns:p14="http://schemas.microsoft.com/office/powerpoint/2010/main" val="1860429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AFD8F1-93A8-428F-8027-F89AEAACB33E}"/>
              </a:ext>
            </a:extLst>
          </p:cNvPr>
          <p:cNvSpPr>
            <a:spLocks noGrp="1"/>
          </p:cNvSpPr>
          <p:nvPr>
            <p:ph type="title"/>
          </p:nvPr>
        </p:nvSpPr>
        <p:spPr/>
        <p:txBody>
          <a:bodyPr/>
          <a:lstStyle/>
          <a:p>
            <a:r>
              <a:rPr lang="en-US" b="1" dirty="0"/>
              <a:t>Availability Sets</a:t>
            </a:r>
          </a:p>
        </p:txBody>
      </p:sp>
      <p:sp>
        <p:nvSpPr>
          <p:cNvPr id="5" name="Content Placeholder 4">
            <a:extLst>
              <a:ext uri="{FF2B5EF4-FFF2-40B4-BE49-F238E27FC236}">
                <a16:creationId xmlns:a16="http://schemas.microsoft.com/office/drawing/2014/main" id="{0CD8C498-8CD8-4D47-B1C6-A89CAFC1F543}"/>
              </a:ext>
            </a:extLst>
          </p:cNvPr>
          <p:cNvSpPr>
            <a:spLocks noGrp="1"/>
          </p:cNvSpPr>
          <p:nvPr>
            <p:ph type="body" idx="1"/>
          </p:nvPr>
        </p:nvSpPr>
        <p:spPr/>
        <p:txBody>
          <a:bodyPr>
            <a:normAutofit/>
          </a:bodyPr>
          <a:lstStyle/>
          <a:p>
            <a:r>
              <a:rPr lang="en-US" sz="1600" dirty="0"/>
              <a:t>Availability Sets are for Unplanned &amp; Planned </a:t>
            </a:r>
            <a:br>
              <a:rPr lang="en-US" sz="1600" dirty="0"/>
            </a:br>
            <a:r>
              <a:rPr lang="en-US" sz="1600" dirty="0"/>
              <a:t>Maintenance</a:t>
            </a:r>
          </a:p>
          <a:p>
            <a:pPr lvl="1"/>
            <a:r>
              <a:rPr lang="en-US" sz="1400" dirty="0"/>
              <a:t>Fault Domains (2 default, some regions allow 3)</a:t>
            </a:r>
          </a:p>
          <a:p>
            <a:pPr lvl="1"/>
            <a:r>
              <a:rPr lang="en-US" sz="1400" dirty="0"/>
              <a:t>Upgrade Domains (5 default, 1-20 allowed)</a:t>
            </a:r>
          </a:p>
          <a:p>
            <a:pPr marL="342868" lvl="1" indent="0">
              <a:buNone/>
            </a:pPr>
            <a:endParaRPr lang="en-US" sz="1400" dirty="0"/>
          </a:p>
          <a:p>
            <a:r>
              <a:rPr lang="en-US" sz="1600" dirty="0"/>
              <a:t>Front with Load Balancer, App Gateway</a:t>
            </a:r>
          </a:p>
        </p:txBody>
      </p:sp>
      <p:sp>
        <p:nvSpPr>
          <p:cNvPr id="3" name="Text Placeholder 2">
            <a:extLst>
              <a:ext uri="{FF2B5EF4-FFF2-40B4-BE49-F238E27FC236}">
                <a16:creationId xmlns:a16="http://schemas.microsoft.com/office/drawing/2014/main" id="{134E170F-0087-49F8-90B8-6F13C576F18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DE11F4EB-5484-4C07-81D8-97B77A3E023F}"/>
              </a:ext>
            </a:extLst>
          </p:cNvPr>
          <p:cNvPicPr>
            <a:picLocks noChangeAspect="1"/>
          </p:cNvPicPr>
          <p:nvPr/>
        </p:nvPicPr>
        <p:blipFill>
          <a:blip r:embed="rId3"/>
          <a:stretch>
            <a:fillRect/>
          </a:stretch>
        </p:blipFill>
        <p:spPr>
          <a:xfrm>
            <a:off x="6379202" y="857250"/>
            <a:ext cx="4288799" cy="2160052"/>
          </a:xfrm>
          <a:prstGeom prst="rect">
            <a:avLst/>
          </a:prstGeom>
        </p:spPr>
      </p:pic>
      <p:pic>
        <p:nvPicPr>
          <p:cNvPr id="1026" name="Picture 2" descr="Image result for azure availability s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204" y="3244971"/>
            <a:ext cx="3767719" cy="2755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1" y="5280673"/>
            <a:ext cx="7641771" cy="230824"/>
          </a:xfrm>
          <a:prstGeom prst="rect">
            <a:avLst/>
          </a:prstGeom>
          <a:noFill/>
        </p:spPr>
        <p:txBody>
          <a:bodyPr wrap="square" lIns="68574" tIns="34286" rIns="68574" bIns="34286" rtlCol="0">
            <a:spAutoFit/>
          </a:bodyPr>
          <a:lstStyle/>
          <a:p>
            <a:pPr defTabSz="685736">
              <a:defRPr/>
            </a:pPr>
            <a:r>
              <a:rPr lang="en-US" sz="1050" dirty="0">
                <a:solidFill>
                  <a:prstClr val="black"/>
                </a:solidFill>
                <a:latin typeface="Calibri" panose="020F0502020204030204"/>
              </a:rPr>
              <a:t> </a:t>
            </a:r>
          </a:p>
        </p:txBody>
      </p:sp>
    </p:spTree>
    <p:extLst>
      <p:ext uri="{BB962C8B-B14F-4D97-AF65-F5344CB8AC3E}">
        <p14:creationId xmlns:p14="http://schemas.microsoft.com/office/powerpoint/2010/main" val="4016023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990521" y="1739794"/>
            <a:ext cx="3393108" cy="3393590"/>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46" rIns="134433" bIns="107546" numCol="1" spcCol="0" rtlCol="0" fromWordArt="0" anchor="t" anchorCtr="0" forceAA="0" compatLnSpc="1">
            <a:prstTxWarp prst="textNoShape">
              <a:avLst/>
            </a:prstTxWarp>
            <a:noAutofit/>
          </a:bodyPr>
          <a:lstStyle/>
          <a:p>
            <a:pPr algn="ctr" defTabSz="685448" fontAlgn="base">
              <a:lnSpc>
                <a:spcPct val="90000"/>
              </a:lnSpc>
              <a:spcBef>
                <a:spcPct val="0"/>
              </a:spcBef>
              <a:spcAft>
                <a:spcPct val="0"/>
              </a:spcAft>
              <a:defRPr/>
            </a:pPr>
            <a:endParaRPr lang="en-US" b="1" kern="0" dirty="0" err="1">
              <a:gradFill>
                <a:gsLst>
                  <a:gs pos="0">
                    <a:srgbClr val="FFFFFF"/>
                  </a:gs>
                  <a:gs pos="100000">
                    <a:srgbClr val="FFFFFF"/>
                  </a:gs>
                </a:gsLst>
                <a:lin ang="5400000" scaled="0"/>
              </a:gradFill>
              <a:latin typeface="Verdana"/>
              <a:ea typeface="Segoe UI" pitchFamily="34" charset="0"/>
              <a:cs typeface="Segoe UI" pitchFamily="34" charset="0"/>
            </a:endParaRPr>
          </a:p>
        </p:txBody>
      </p:sp>
      <p:sp>
        <p:nvSpPr>
          <p:cNvPr id="4" name="Content Placeholder 2"/>
          <p:cNvSpPr txBox="1">
            <a:spLocks/>
          </p:cNvSpPr>
          <p:nvPr/>
        </p:nvSpPr>
        <p:spPr>
          <a:xfrm>
            <a:off x="1736214" y="3080277"/>
            <a:ext cx="5550868" cy="2179268"/>
          </a:xfrm>
          <a:prstGeom prst="rect">
            <a:avLst/>
          </a:prstGeom>
          <a:noFill/>
        </p:spPr>
        <p:txBody>
          <a:bodyPr vert="horz" wrap="square" lIns="134433" tIns="107546" rIns="134433" bIns="10754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471">
              <a:lnSpc>
                <a:spcPct val="100000"/>
              </a:lnSpc>
              <a:spcBef>
                <a:spcPts val="0"/>
              </a:spcBef>
              <a:spcAft>
                <a:spcPts val="882"/>
              </a:spcAft>
              <a:buClr>
                <a:srgbClr val="FFFFFF"/>
              </a:buClr>
              <a:buNone/>
              <a:defRPr/>
            </a:pPr>
            <a:r>
              <a:rPr lang="en-US" sz="1500" dirty="0">
                <a:solidFill>
                  <a:srgbClr val="000000"/>
                </a:solidFill>
                <a:latin typeface="Verdana"/>
                <a:cs typeface="Segoe UI Semibold" panose="020B0702040204020203" pitchFamily="34" charset="0"/>
              </a:rPr>
              <a:t>High performance provisioning of 1000+ VMs</a:t>
            </a:r>
          </a:p>
          <a:p>
            <a:pPr marL="0" indent="0" defTabSz="685471">
              <a:lnSpc>
                <a:spcPct val="100000"/>
              </a:lnSpc>
              <a:spcBef>
                <a:spcPts val="0"/>
              </a:spcBef>
              <a:spcAft>
                <a:spcPts val="882"/>
              </a:spcAft>
              <a:buClr>
                <a:srgbClr val="FFFFFF"/>
              </a:buClr>
              <a:buNone/>
              <a:defRPr/>
            </a:pPr>
            <a:r>
              <a:rPr lang="en-US" sz="1500" dirty="0">
                <a:solidFill>
                  <a:srgbClr val="000000"/>
                </a:solidFill>
                <a:latin typeface="Verdana"/>
                <a:cs typeface="Segoe UI Semibold" panose="020B0702040204020203" pitchFamily="34" charset="0"/>
              </a:rPr>
              <a:t>Auto-configuration at scale</a:t>
            </a:r>
          </a:p>
          <a:p>
            <a:pPr marL="0" indent="0" defTabSz="685471">
              <a:lnSpc>
                <a:spcPct val="100000"/>
              </a:lnSpc>
              <a:spcBef>
                <a:spcPts val="0"/>
              </a:spcBef>
              <a:spcAft>
                <a:spcPts val="882"/>
              </a:spcAft>
              <a:buClr>
                <a:srgbClr val="FFFFFF"/>
              </a:buClr>
              <a:buNone/>
              <a:defRPr/>
            </a:pPr>
            <a:r>
              <a:rPr lang="en-US" sz="1500" dirty="0">
                <a:solidFill>
                  <a:srgbClr val="000000"/>
                </a:solidFill>
                <a:latin typeface="Verdana"/>
                <a:cs typeface="Segoe UI Semibold" panose="020B0702040204020203" pitchFamily="34" charset="0"/>
              </a:rPr>
              <a:t>Auto-scale based on schedule and resource metrics</a:t>
            </a:r>
          </a:p>
          <a:p>
            <a:pPr marL="0" indent="0" defTabSz="685471">
              <a:lnSpc>
                <a:spcPct val="100000"/>
              </a:lnSpc>
              <a:spcBef>
                <a:spcPts val="0"/>
              </a:spcBef>
              <a:spcAft>
                <a:spcPts val="882"/>
              </a:spcAft>
              <a:buClr>
                <a:srgbClr val="FFFFFF"/>
              </a:buClr>
              <a:buNone/>
              <a:defRPr/>
            </a:pPr>
            <a:r>
              <a:rPr lang="en-US" sz="1500" dirty="0">
                <a:solidFill>
                  <a:srgbClr val="000000"/>
                </a:solidFill>
                <a:latin typeface="Verdana"/>
                <a:cs typeface="Segoe UI Semibold" panose="020B0702040204020203" pitchFamily="34" charset="0"/>
              </a:rPr>
              <a:t>Easy updates at scale</a:t>
            </a:r>
          </a:p>
          <a:p>
            <a:pPr marL="0" indent="0" defTabSz="685471">
              <a:lnSpc>
                <a:spcPct val="100000"/>
              </a:lnSpc>
              <a:spcBef>
                <a:spcPts val="0"/>
              </a:spcBef>
              <a:spcAft>
                <a:spcPts val="882"/>
              </a:spcAft>
              <a:buClr>
                <a:srgbClr val="FFFFFF"/>
              </a:buClr>
              <a:buNone/>
              <a:defRPr/>
            </a:pPr>
            <a:r>
              <a:rPr lang="en-US" sz="1500" dirty="0">
                <a:solidFill>
                  <a:srgbClr val="000000"/>
                </a:solidFill>
                <a:latin typeface="Verdana"/>
                <a:cs typeface="Segoe UI Semibold" panose="020B0702040204020203" pitchFamily="34" charset="0"/>
              </a:rPr>
              <a:t>Simple Portal Integration</a:t>
            </a:r>
          </a:p>
          <a:p>
            <a:pPr marL="0" indent="0" defTabSz="685471">
              <a:lnSpc>
                <a:spcPct val="100000"/>
              </a:lnSpc>
              <a:spcBef>
                <a:spcPts val="0"/>
              </a:spcBef>
              <a:spcAft>
                <a:spcPts val="882"/>
              </a:spcAft>
              <a:buClr>
                <a:srgbClr val="FFFFFF"/>
              </a:buClr>
              <a:buNone/>
              <a:defRPr/>
            </a:pPr>
            <a:endParaRPr lang="en-US" sz="1500" b="1" dirty="0">
              <a:solidFill>
                <a:srgbClr val="000000"/>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716020" y="1947212"/>
            <a:ext cx="822267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fontAlgn="base">
              <a:spcBef>
                <a:spcPts val="882"/>
              </a:spcBef>
              <a:spcAft>
                <a:spcPct val="0"/>
              </a:spcAft>
              <a:defRPr/>
            </a:pPr>
            <a:r>
              <a:rPr lang="en-US" sz="3600">
                <a:solidFill>
                  <a:srgbClr val="000000"/>
                </a:solidFill>
                <a:latin typeface="Verdana"/>
              </a:rPr>
              <a:t>VM Scale Sets</a:t>
            </a:r>
          </a:p>
        </p:txBody>
      </p:sp>
      <p:sp>
        <p:nvSpPr>
          <p:cNvPr id="6" name="AutoShape 3"/>
          <p:cNvSpPr>
            <a:spLocks noChangeAspect="1" noChangeArrowheads="1" noTextEdit="1"/>
          </p:cNvSpPr>
          <p:nvPr/>
        </p:nvSpPr>
        <p:spPr bwMode="auto">
          <a:xfrm>
            <a:off x="7480325" y="1561187"/>
            <a:ext cx="2974076" cy="281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7" tIns="33608" rIns="67217" bIns="33608" numCol="1" anchor="t" anchorCtr="0" compatLnSpc="1">
            <a:prstTxWarp prst="textNoShape">
              <a:avLst/>
            </a:prstTxWarp>
          </a:bodyPr>
          <a:lstStyle/>
          <a:p>
            <a:pPr defTabSz="672164" fontAlgn="base">
              <a:spcBef>
                <a:spcPct val="0"/>
              </a:spcBef>
              <a:spcAft>
                <a:spcPct val="0"/>
              </a:spcAft>
              <a:defRPr/>
            </a:pPr>
            <a:endParaRPr lang="en-US" b="1" kern="0">
              <a:solidFill>
                <a:sysClr val="windowText" lastClr="000000"/>
              </a:solidFill>
              <a:latin typeface="Segoe UI" panose="020B0502040204020203" pitchFamily="34" charset="0"/>
              <a:ea typeface="MS PGothic" panose="020B0600070205080204" pitchFamily="34" charset="-128"/>
              <a:cs typeface="Arial" charset="0"/>
            </a:endParaRPr>
          </a:p>
        </p:txBody>
      </p:sp>
      <p:sp>
        <p:nvSpPr>
          <p:cNvPr id="7" name="Freeform 5"/>
          <p:cNvSpPr>
            <a:spLocks/>
          </p:cNvSpPr>
          <p:nvPr/>
        </p:nvSpPr>
        <p:spPr bwMode="auto">
          <a:xfrm>
            <a:off x="7303510" y="1315840"/>
            <a:ext cx="2723935" cy="165321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7" tIns="33608" rIns="67217" bIns="33608" numCol="1" anchor="t" anchorCtr="0" compatLnSpc="1">
            <a:prstTxWarp prst="textNoShape">
              <a:avLst/>
            </a:prstTxWarp>
          </a:bodyPr>
          <a:lstStyle/>
          <a:p>
            <a:pPr defTabSz="672164" fontAlgn="base">
              <a:spcBef>
                <a:spcPct val="0"/>
              </a:spcBef>
              <a:spcAft>
                <a:spcPct val="0"/>
              </a:spcAft>
              <a:defRPr/>
            </a:pPr>
            <a:endParaRPr lang="en-US" b="1" kern="0" dirty="0">
              <a:solidFill>
                <a:sysClr val="windowText" lastClr="000000"/>
              </a:solidFill>
              <a:latin typeface="Segoe UI" panose="020B0502040204020203" pitchFamily="34" charset="0"/>
              <a:ea typeface="MS PGothic" panose="020B0600070205080204" pitchFamily="34" charset="-128"/>
              <a:cs typeface="Arial" charset="0"/>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977152" y="2314790"/>
            <a:ext cx="1419846" cy="1308525"/>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081864" y="3643391"/>
            <a:ext cx="772411" cy="711851"/>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893069" y="3643391"/>
            <a:ext cx="772411" cy="711851"/>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04270" y="3643583"/>
            <a:ext cx="772411" cy="711851"/>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15476" y="3633770"/>
            <a:ext cx="772411" cy="711851"/>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081864" y="4374287"/>
            <a:ext cx="772411" cy="711851"/>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893069" y="4374287"/>
            <a:ext cx="772411" cy="711851"/>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04270" y="4374480"/>
            <a:ext cx="772411" cy="711851"/>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15476" y="4364667"/>
            <a:ext cx="772411" cy="711851"/>
          </a:xfrm>
          <a:prstGeom prst="rect">
            <a:avLst/>
          </a:prstGeom>
        </p:spPr>
      </p:pic>
    </p:spTree>
    <p:extLst>
      <p:ext uri="{BB962C8B-B14F-4D97-AF65-F5344CB8AC3E}">
        <p14:creationId xmlns:p14="http://schemas.microsoft.com/office/powerpoint/2010/main" val="1127117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446614" y="1754712"/>
            <a:ext cx="343741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VM</a:t>
            </a:r>
          </a:p>
        </p:txBody>
      </p:sp>
      <p:sp>
        <p:nvSpPr>
          <p:cNvPr id="32" name="Rectangle 31"/>
          <p:cNvSpPr/>
          <p:nvPr/>
        </p:nvSpPr>
        <p:spPr bwMode="auto">
          <a:xfrm>
            <a:off x="8815359" y="2169340"/>
            <a:ext cx="931829"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Container</a:t>
            </a:r>
          </a:p>
        </p:txBody>
      </p:sp>
      <p:sp>
        <p:nvSpPr>
          <p:cNvPr id="5" name="Rectangle 4"/>
          <p:cNvSpPr/>
          <p:nvPr/>
        </p:nvSpPr>
        <p:spPr bwMode="auto">
          <a:xfrm>
            <a:off x="7772723" y="2167297"/>
            <a:ext cx="97659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Container</a:t>
            </a:r>
          </a:p>
        </p:txBody>
      </p:sp>
      <p:sp>
        <p:nvSpPr>
          <p:cNvPr id="4" name="Rectangle 3"/>
          <p:cNvSpPr/>
          <p:nvPr/>
        </p:nvSpPr>
        <p:spPr bwMode="auto">
          <a:xfrm>
            <a:off x="6579107" y="2174570"/>
            <a:ext cx="1127573" cy="1741700"/>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Container</a:t>
            </a:r>
          </a:p>
        </p:txBody>
      </p:sp>
      <p:sp>
        <p:nvSpPr>
          <p:cNvPr id="17" name="Rectangle 16"/>
          <p:cNvSpPr/>
          <p:nvPr/>
        </p:nvSpPr>
        <p:spPr bwMode="auto">
          <a:xfrm>
            <a:off x="4485391" y="1754712"/>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VM</a:t>
            </a:r>
          </a:p>
        </p:txBody>
      </p:sp>
      <p:sp>
        <p:nvSpPr>
          <p:cNvPr id="16" name="Rectangle 15"/>
          <p:cNvSpPr/>
          <p:nvPr/>
        </p:nvSpPr>
        <p:spPr bwMode="auto">
          <a:xfrm>
            <a:off x="3345015" y="1754713"/>
            <a:ext cx="1038760"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VM</a:t>
            </a:r>
          </a:p>
        </p:txBody>
      </p:sp>
      <p:sp>
        <p:nvSpPr>
          <p:cNvPr id="2" name="Rectangle 1"/>
          <p:cNvSpPr/>
          <p:nvPr/>
        </p:nvSpPr>
        <p:spPr bwMode="auto">
          <a:xfrm>
            <a:off x="2145127" y="1759941"/>
            <a:ext cx="1073594" cy="2846942"/>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t" anchorCtr="0" compatLnSpc="1">
            <a:prstTxWarp prst="textNoShape">
              <a:avLst/>
            </a:prstTxWarp>
          </a:bodyPr>
          <a:lstStyle/>
          <a:p>
            <a:pPr algn="ctr" defTabSz="699354" fontAlgn="base">
              <a:spcBef>
                <a:spcPct val="0"/>
              </a:spcBef>
              <a:spcAft>
                <a:spcPct val="0"/>
              </a:spcAft>
              <a:defRPr/>
            </a:pPr>
            <a:r>
              <a:rPr lang="en-US" sz="1500">
                <a:solidFill>
                  <a:srgbClr val="505050"/>
                </a:solidFill>
                <a:latin typeface="Segoe UI"/>
              </a:rPr>
              <a:t>VM</a:t>
            </a:r>
          </a:p>
        </p:txBody>
      </p:sp>
      <p:sp>
        <p:nvSpPr>
          <p:cNvPr id="6" name="Rectangle 5"/>
          <p:cNvSpPr/>
          <p:nvPr/>
        </p:nvSpPr>
        <p:spPr>
          <a:xfrm>
            <a:off x="2045492" y="5334809"/>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505050"/>
                </a:solidFill>
                <a:latin typeface="Segoe UI"/>
              </a:rPr>
              <a:t>Server</a:t>
            </a:r>
          </a:p>
        </p:txBody>
      </p:sp>
      <p:sp>
        <p:nvSpPr>
          <p:cNvPr id="7" name="Rectangle 6"/>
          <p:cNvSpPr/>
          <p:nvPr/>
        </p:nvSpPr>
        <p:spPr>
          <a:xfrm>
            <a:off x="2047853" y="4967357"/>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a:solidFill>
                  <a:srgbClr val="FFFFFF"/>
                </a:solidFill>
                <a:latin typeface="Segoe UI"/>
              </a:rPr>
              <a:t>Host OS</a:t>
            </a:r>
          </a:p>
        </p:txBody>
      </p:sp>
      <p:sp>
        <p:nvSpPr>
          <p:cNvPr id="8" name="Rectangle 7"/>
          <p:cNvSpPr/>
          <p:nvPr/>
        </p:nvSpPr>
        <p:spPr>
          <a:xfrm>
            <a:off x="2047853" y="4606883"/>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a:solidFill>
                  <a:srgbClr val="FFFFFF"/>
                </a:solidFill>
                <a:latin typeface="Segoe UI"/>
              </a:rPr>
              <a:t>Hypervisor</a:t>
            </a:r>
          </a:p>
        </p:txBody>
      </p:sp>
      <p:sp>
        <p:nvSpPr>
          <p:cNvPr id="13" name="Rectangle 12"/>
          <p:cNvSpPr/>
          <p:nvPr/>
        </p:nvSpPr>
        <p:spPr>
          <a:xfrm>
            <a:off x="2282984" y="3188497"/>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FFFFFF"/>
                </a:solidFill>
                <a:latin typeface="Segoe UI"/>
              </a:rPr>
              <a:t>Guest OS</a:t>
            </a:r>
          </a:p>
        </p:txBody>
      </p:sp>
      <p:sp>
        <p:nvSpPr>
          <p:cNvPr id="14" name="Rectangle 13"/>
          <p:cNvSpPr/>
          <p:nvPr/>
        </p:nvSpPr>
        <p:spPr>
          <a:xfrm>
            <a:off x="3447337" y="3188497"/>
            <a:ext cx="818338"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FFFFFF"/>
                </a:solidFill>
                <a:latin typeface="Segoe UI"/>
              </a:rPr>
              <a:t>Guest OS</a:t>
            </a:r>
          </a:p>
        </p:txBody>
      </p:sp>
      <p:sp>
        <p:nvSpPr>
          <p:cNvPr id="15" name="Rectangle 14"/>
          <p:cNvSpPr/>
          <p:nvPr/>
        </p:nvSpPr>
        <p:spPr>
          <a:xfrm>
            <a:off x="4592095" y="3188497"/>
            <a:ext cx="805763" cy="11725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FFFFFF"/>
                </a:solidFill>
                <a:latin typeface="Segoe UI"/>
              </a:rPr>
              <a:t>Guest OS</a:t>
            </a:r>
          </a:p>
        </p:txBody>
      </p:sp>
      <p:sp>
        <p:nvSpPr>
          <p:cNvPr id="39" name="Rectangle 38"/>
          <p:cNvSpPr/>
          <p:nvPr/>
        </p:nvSpPr>
        <p:spPr>
          <a:xfrm>
            <a:off x="4592094" y="216231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002050"/>
                </a:solidFill>
                <a:latin typeface="Segoe UI"/>
              </a:rPr>
              <a:t>App B</a:t>
            </a:r>
          </a:p>
        </p:txBody>
      </p:sp>
      <p:sp>
        <p:nvSpPr>
          <p:cNvPr id="41" name="Rectangle 40"/>
          <p:cNvSpPr/>
          <p:nvPr/>
        </p:nvSpPr>
        <p:spPr>
          <a:xfrm>
            <a:off x="3458733" y="2152000"/>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002050"/>
                </a:solidFill>
                <a:latin typeface="Segoe UI"/>
              </a:rPr>
              <a:t>App A</a:t>
            </a:r>
          </a:p>
        </p:txBody>
      </p:sp>
      <p:sp>
        <p:nvSpPr>
          <p:cNvPr id="43" name="Rectangle 42"/>
          <p:cNvSpPr/>
          <p:nvPr/>
        </p:nvSpPr>
        <p:spPr>
          <a:xfrm>
            <a:off x="2280620" y="2152001"/>
            <a:ext cx="806942" cy="102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002050"/>
                </a:solidFill>
                <a:latin typeface="Segoe UI"/>
              </a:rPr>
              <a:t>App A</a:t>
            </a:r>
          </a:p>
        </p:txBody>
      </p:sp>
      <p:sp>
        <p:nvSpPr>
          <p:cNvPr id="18" name="Rectangle 17"/>
          <p:cNvSpPr/>
          <p:nvPr/>
        </p:nvSpPr>
        <p:spPr>
          <a:xfrm>
            <a:off x="6380256" y="5334809"/>
            <a:ext cx="3604730" cy="360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dirty="0">
                <a:solidFill>
                  <a:srgbClr val="505050"/>
                </a:solidFill>
                <a:latin typeface="Segoe UI"/>
              </a:rPr>
              <a:t>Server</a:t>
            </a:r>
          </a:p>
        </p:txBody>
      </p:sp>
      <p:sp>
        <p:nvSpPr>
          <p:cNvPr id="19" name="Rectangle 18"/>
          <p:cNvSpPr/>
          <p:nvPr/>
        </p:nvSpPr>
        <p:spPr>
          <a:xfrm>
            <a:off x="6380256" y="4967357"/>
            <a:ext cx="3604730" cy="360473"/>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a:solidFill>
                  <a:srgbClr val="FFFFFF"/>
                </a:solidFill>
                <a:latin typeface="Segoe UI"/>
              </a:rPr>
              <a:t>Host OS</a:t>
            </a:r>
          </a:p>
        </p:txBody>
      </p:sp>
      <p:sp>
        <p:nvSpPr>
          <p:cNvPr id="20" name="Rectangle 19"/>
          <p:cNvSpPr/>
          <p:nvPr/>
        </p:nvSpPr>
        <p:spPr>
          <a:xfrm>
            <a:off x="6380256" y="4606884"/>
            <a:ext cx="3604730" cy="3604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a:solidFill>
                  <a:srgbClr val="FFFFFF"/>
                </a:solidFill>
                <a:latin typeface="Segoe UI"/>
              </a:rPr>
              <a:t>Hypervisor</a:t>
            </a:r>
          </a:p>
        </p:txBody>
      </p:sp>
      <p:sp>
        <p:nvSpPr>
          <p:cNvPr id="21" name="Rectangle 20"/>
          <p:cNvSpPr/>
          <p:nvPr/>
        </p:nvSpPr>
        <p:spPr>
          <a:xfrm>
            <a:off x="7935966" y="3552306"/>
            <a:ext cx="707069"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050">
                <a:solidFill>
                  <a:srgbClr val="FFFFFF"/>
                </a:solidFill>
                <a:latin typeface="Segoe UI"/>
              </a:rPr>
              <a:t>Bins/Libs</a:t>
            </a:r>
          </a:p>
        </p:txBody>
      </p:sp>
      <p:sp>
        <p:nvSpPr>
          <p:cNvPr id="22" name="Rectangle 21"/>
          <p:cNvSpPr/>
          <p:nvPr/>
        </p:nvSpPr>
        <p:spPr>
          <a:xfrm>
            <a:off x="7935966" y="2477954"/>
            <a:ext cx="699532"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a:defRPr/>
            </a:pPr>
            <a:r>
              <a:rPr lang="en-US" sz="1350" dirty="0">
                <a:solidFill>
                  <a:srgbClr val="002050"/>
                </a:solidFill>
                <a:latin typeface="Segoe UI"/>
              </a:rPr>
              <a:t>App B</a:t>
            </a:r>
          </a:p>
        </p:txBody>
      </p:sp>
      <p:sp>
        <p:nvSpPr>
          <p:cNvPr id="24" name="Rectangle 23"/>
          <p:cNvSpPr/>
          <p:nvPr/>
        </p:nvSpPr>
        <p:spPr>
          <a:xfrm>
            <a:off x="8876025" y="2477952"/>
            <a:ext cx="767476"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a:defRPr/>
            </a:pPr>
            <a:r>
              <a:rPr lang="en-US" sz="1350" dirty="0">
                <a:solidFill>
                  <a:srgbClr val="002050"/>
                </a:solidFill>
                <a:latin typeface="Segoe UI"/>
              </a:rPr>
              <a:t>App C</a:t>
            </a:r>
          </a:p>
        </p:txBody>
      </p:sp>
      <p:sp>
        <p:nvSpPr>
          <p:cNvPr id="28" name="Rectangle 27"/>
          <p:cNvSpPr/>
          <p:nvPr/>
        </p:nvSpPr>
        <p:spPr>
          <a:xfrm>
            <a:off x="6766876" y="3564563"/>
            <a:ext cx="767478" cy="2297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100" dirty="0">
                <a:solidFill>
                  <a:srgbClr val="FFFFFF"/>
                </a:solidFill>
                <a:latin typeface="Segoe UI"/>
              </a:rPr>
              <a:t>Bins/Libs</a:t>
            </a:r>
          </a:p>
        </p:txBody>
      </p:sp>
      <p:sp>
        <p:nvSpPr>
          <p:cNvPr id="29" name="Rectangle 28"/>
          <p:cNvSpPr/>
          <p:nvPr/>
        </p:nvSpPr>
        <p:spPr>
          <a:xfrm>
            <a:off x="6766878" y="2490212"/>
            <a:ext cx="767477" cy="10708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669">
              <a:defRPr/>
            </a:pPr>
            <a:r>
              <a:rPr lang="en-US" sz="1350" dirty="0">
                <a:solidFill>
                  <a:srgbClr val="002050"/>
                </a:solidFill>
                <a:latin typeface="Segoe UI"/>
              </a:rPr>
              <a:t>App A</a:t>
            </a:r>
          </a:p>
        </p:txBody>
      </p:sp>
      <p:sp>
        <p:nvSpPr>
          <p:cNvPr id="31" name="TextBox 30"/>
          <p:cNvSpPr txBox="1"/>
          <p:nvPr/>
        </p:nvSpPr>
        <p:spPr>
          <a:xfrm>
            <a:off x="1882541" y="1127914"/>
            <a:ext cx="7030632" cy="498598"/>
          </a:xfrm>
          <a:prstGeom prst="rect">
            <a:avLst/>
          </a:prstGeom>
          <a:noFill/>
        </p:spPr>
        <p:txBody>
          <a:bodyPr wrap="square" lIns="0" tIns="0" rIns="0" bIns="0" rtlCol="0">
            <a:spAutoFit/>
          </a:bodyPr>
          <a:lstStyle/>
          <a:p>
            <a:pPr defTabSz="914126">
              <a:lnSpc>
                <a:spcPct val="90000"/>
              </a:lnSpc>
              <a:spcBef>
                <a:spcPct val="20000"/>
              </a:spcBef>
              <a:buSzPct val="80000"/>
              <a:defRPr/>
            </a:pPr>
            <a:r>
              <a:rPr lang="en-US" sz="36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6579107" y="4227349"/>
            <a:ext cx="3217599" cy="298723"/>
          </a:xfrm>
          <a:prstGeom prst="rect">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r>
              <a:rPr lang="en-US" sz="1500">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6579107" y="3916270"/>
            <a:ext cx="3217599" cy="31107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r>
              <a:rPr lang="en-US" sz="1500" dirty="0">
                <a:gradFill>
                  <a:gsLst>
                    <a:gs pos="0">
                      <a:srgbClr val="FFFFFF"/>
                    </a:gs>
                    <a:gs pos="100000">
                      <a:srgbClr val="FFFFFF"/>
                    </a:gs>
                  </a:gsLst>
                  <a:lin ang="5400000" scaled="0"/>
                </a:gradFill>
                <a:latin typeface="Segoe UI"/>
              </a:rPr>
              <a:t>Container Engine</a:t>
            </a:r>
          </a:p>
        </p:txBody>
      </p:sp>
      <p:sp>
        <p:nvSpPr>
          <p:cNvPr id="33" name="Rectangle 32"/>
          <p:cNvSpPr/>
          <p:nvPr/>
        </p:nvSpPr>
        <p:spPr>
          <a:xfrm>
            <a:off x="8876567" y="3561029"/>
            <a:ext cx="766935" cy="2332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050">
                <a:solidFill>
                  <a:srgbClr val="FFFFFF"/>
                </a:solidFill>
                <a:latin typeface="Segoe UI"/>
              </a:rPr>
              <a:t>Bins/Libs</a:t>
            </a:r>
          </a:p>
        </p:txBody>
      </p:sp>
    </p:spTree>
    <p:extLst>
      <p:ext uri="{BB962C8B-B14F-4D97-AF65-F5344CB8AC3E}">
        <p14:creationId xmlns:p14="http://schemas.microsoft.com/office/powerpoint/2010/main" val="2406137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47886" y="591956"/>
            <a:ext cx="4908159" cy="1207076"/>
          </a:xfrm>
          <a:prstGeom prst="rect">
            <a:avLst/>
          </a:prstGeom>
        </p:spPr>
        <p:txBody>
          <a:bodyPr vert="horz" wrap="square" lIns="134433" tIns="107546" rIns="134433" bIns="10754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6">
              <a:spcBef>
                <a:spcPts val="882"/>
              </a:spcBef>
              <a:defRPr/>
            </a:pPr>
            <a:r>
              <a:rPr sz="3600">
                <a:solidFill>
                  <a:srgbClr val="353535"/>
                </a:solidFill>
              </a:rPr>
              <a:t> </a:t>
            </a:r>
            <a:br>
              <a:rPr sz="3225">
                <a:solidFill>
                  <a:srgbClr val="353535"/>
                </a:solidFill>
              </a:rPr>
            </a:br>
            <a:r>
              <a:rPr sz="3600">
                <a:solidFill>
                  <a:srgbClr val="353535"/>
                </a:solidFill>
              </a:rPr>
              <a:t>Azure Container Service</a:t>
            </a:r>
            <a:endParaRPr sz="3975">
              <a:solidFill>
                <a:srgbClr val="353535"/>
              </a:solidFill>
            </a:endParaRPr>
          </a:p>
        </p:txBody>
      </p:sp>
      <p:grpSp>
        <p:nvGrpSpPr>
          <p:cNvPr id="34" name="Group 33"/>
          <p:cNvGrpSpPr/>
          <p:nvPr/>
        </p:nvGrpSpPr>
        <p:grpSpPr>
          <a:xfrm>
            <a:off x="6145004" y="1657323"/>
            <a:ext cx="4436477" cy="3858038"/>
            <a:chOff x="6417613" y="1088000"/>
            <a:chExt cx="6033917" cy="5246455"/>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85317">
                <a:lnSpc>
                  <a:spcPct val="90000"/>
                </a:lnSpc>
                <a:defRPr/>
              </a:pPr>
              <a:endParaRPr lang="en-US"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defTabSz="672034">
                <a:defRPr/>
              </a:pPr>
              <a:endParaRPr lang="en-US" kern="0" dirty="0">
                <a:solidFill>
                  <a:sysClr val="windowText" lastClr="000000"/>
                </a:solidFill>
              </a:endParaRPr>
            </a:p>
            <a:p>
              <a:pPr algn="ctr" defTabSz="672034">
                <a:defRPr/>
              </a:pPr>
              <a:r>
                <a:rPr lang="en-US" sz="2325"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2" y="5449739"/>
              <a:ext cx="1075940"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endParaRPr>
            </a:p>
          </p:txBody>
        </p:sp>
        <p:sp>
          <p:nvSpPr>
            <p:cNvPr id="47" name="Rectangle 46"/>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8" name="Rectangle 47"/>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49" name="Rectangle 48"/>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0" name="Rectangle 49"/>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1" name="Rectangle 50"/>
            <p:cNvSpPr/>
            <p:nvPr/>
          </p:nvSpPr>
          <p:spPr>
            <a:xfrm>
              <a:off x="6417613" y="2879286"/>
              <a:ext cx="207222" cy="502246"/>
            </a:xfrm>
            <a:prstGeom prst="rect">
              <a:avLst/>
            </a:prstGeom>
          </p:spPr>
          <p:txBody>
            <a:bodyPr wrap="square">
              <a:spAutoFit/>
            </a:bodyPr>
            <a:lstStyle/>
            <a:p>
              <a:pPr defTabSz="685646"/>
              <a:r>
                <a:rPr lang="en-US" dirty="0">
                  <a:solidFill>
                    <a:srgbClr val="353535"/>
                  </a:solidFill>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878930"/>
            </a:xfrm>
            <a:prstGeom prst="rect">
              <a:avLst/>
            </a:prstGeom>
          </p:spPr>
          <p:txBody>
            <a:bodyPr wrap="square">
              <a:spAutoFit/>
            </a:bodyPr>
            <a:lstStyle/>
            <a:p>
              <a:pPr defTabSz="672034">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034">
                  <a:defRPr/>
                </a:pPr>
                <a:endParaRPr lang="en-US" kern="0">
                  <a:solidFill>
                    <a:sysClr val="windowText" lastClr="000000"/>
                  </a:solidFill>
                </a:endParaRPr>
              </a:p>
            </p:txBody>
          </p:sp>
        </p:grpSp>
      </p:grpSp>
      <p:sp>
        <p:nvSpPr>
          <p:cNvPr id="2" name="TextBox 1">
            <a:extLst>
              <a:ext uri="{FF2B5EF4-FFF2-40B4-BE49-F238E27FC236}">
                <a16:creationId xmlns:a16="http://schemas.microsoft.com/office/drawing/2014/main" id="{583E6392-CBB0-4F2B-AFA1-B85332B1C9C3}"/>
              </a:ext>
            </a:extLst>
          </p:cNvPr>
          <p:cNvSpPr txBox="1"/>
          <p:nvPr/>
        </p:nvSpPr>
        <p:spPr>
          <a:xfrm>
            <a:off x="1787933" y="1993695"/>
            <a:ext cx="4302432" cy="2785891"/>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rPr>
              <a:t>Making containers in Azure EZ!</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Standard Docker tooling &amp; API Support</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Streamlined provisioning of K8S, DCOS, and Docker Swarm</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Linux &amp; Windows Server Containers</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Azure &amp; Azure Stack</a:t>
            </a:r>
          </a:p>
          <a:p>
            <a:pPr>
              <a:lnSpc>
                <a:spcPct val="90000"/>
              </a:lnSpc>
              <a:spcAft>
                <a:spcPts val="450"/>
              </a:spcAft>
            </a:pPr>
            <a:endParaRPr lang="en-US" dirty="0">
              <a:gradFill>
                <a:gsLst>
                  <a:gs pos="2917">
                    <a:schemeClr val="tx1"/>
                  </a:gs>
                  <a:gs pos="30000">
                    <a:schemeClr val="tx1"/>
                  </a:gs>
                </a:gsLst>
                <a:lin ang="5400000" scaled="0"/>
              </a:gradFill>
            </a:endParaRPr>
          </a:p>
        </p:txBody>
      </p:sp>
      <p:sp>
        <p:nvSpPr>
          <p:cNvPr id="3" name="Title 2">
            <a:extLst>
              <a:ext uri="{FF2B5EF4-FFF2-40B4-BE49-F238E27FC236}">
                <a16:creationId xmlns:a16="http://schemas.microsoft.com/office/drawing/2014/main" id="{09343146-FE1F-4D5D-8EC2-BC1CA54CDA94}"/>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CFD840F8-BCAD-482C-B51C-4F0E1BAB2E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2455770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32941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52" y="143885"/>
            <a:ext cx="11890296" cy="1822988"/>
          </a:xfrm>
        </p:spPr>
        <p:txBody>
          <a:bodyPr>
            <a:noAutofit/>
          </a:bodyPr>
          <a:lstStyle/>
          <a:p>
            <a:r>
              <a:rPr lang="en-US" sz="6000" b="1" dirty="0"/>
              <a:t>2016 CIO Priorities &amp; Challenges</a:t>
            </a:r>
            <a:endParaRPr lang="en-US" sz="6000" dirty="0"/>
          </a:p>
        </p:txBody>
      </p:sp>
      <p:sp>
        <p:nvSpPr>
          <p:cNvPr id="6" name="Text Placeholder 5"/>
          <p:cNvSpPr>
            <a:spLocks noGrp="1"/>
          </p:cNvSpPr>
          <p:nvPr>
            <p:ph type="body" sz="quarter" idx="14"/>
          </p:nvPr>
        </p:nvSpPr>
        <p:spPr>
          <a:xfrm>
            <a:off x="150852" y="1422183"/>
            <a:ext cx="7875548" cy="3949917"/>
          </a:xfrm>
        </p:spPr>
        <p:txBody>
          <a:bodyPr/>
          <a:lstStyle/>
          <a:p>
            <a:r>
              <a:rPr lang="en-US" sz="3200" dirty="0"/>
              <a:t>Talent has now been recognized globally as the single biggest issue standing in the way of CIOs achieving their objectives.</a:t>
            </a:r>
          </a:p>
          <a:p>
            <a:endParaRPr lang="en-US" sz="2800" dirty="0"/>
          </a:p>
          <a:p>
            <a:r>
              <a:rPr lang="en-US" sz="2800" dirty="0"/>
              <a:t>The biggest talent gaps are around </a:t>
            </a:r>
            <a:r>
              <a:rPr lang="en-US" sz="2800" b="1" dirty="0"/>
              <a:t>Information/Analytics</a:t>
            </a:r>
            <a:br>
              <a:rPr lang="en-US" sz="2800" b="1" dirty="0"/>
            </a:br>
            <a:r>
              <a:rPr lang="en-US" sz="2800" dirty="0"/>
              <a:t>followed by </a:t>
            </a:r>
            <a:r>
              <a:rPr lang="en-US" sz="2800" b="1" dirty="0"/>
              <a:t>business knowledge/acumen</a:t>
            </a:r>
            <a:r>
              <a:rPr lang="en-US" sz="2800" dirty="0"/>
              <a:t>. </a:t>
            </a:r>
            <a:br>
              <a:rPr lang="en-US" sz="2800" dirty="0"/>
            </a:br>
            <a:endParaRPr lang="en-US" sz="2800" dirty="0"/>
          </a:p>
        </p:txBody>
      </p:sp>
      <p:sp>
        <p:nvSpPr>
          <p:cNvPr id="7" name="Rectangle 6"/>
          <p:cNvSpPr/>
          <p:nvPr/>
        </p:nvSpPr>
        <p:spPr>
          <a:xfrm>
            <a:off x="5055361" y="6465732"/>
            <a:ext cx="8264182" cy="369332"/>
          </a:xfrm>
          <a:prstGeom prst="rect">
            <a:avLst/>
          </a:prstGeom>
        </p:spPr>
        <p:txBody>
          <a:bodyPr wrap="square">
            <a:spAutoFit/>
          </a:bodyPr>
          <a:lstStyle/>
          <a:p>
            <a:r>
              <a:rPr lang="en-US" dirty="0">
                <a:solidFill>
                  <a:prstClr val="white"/>
                </a:solidFill>
              </a:rPr>
              <a:t>http://www.gartner.com/imagesrv/cio/pdf/cio_agenda_insights_2016.pdf</a:t>
            </a:r>
          </a:p>
        </p:txBody>
      </p:sp>
      <p:pic>
        <p:nvPicPr>
          <p:cNvPr id="10" name="Picture 9"/>
          <p:cNvPicPr>
            <a:picLocks noChangeAspect="1"/>
          </p:cNvPicPr>
          <p:nvPr/>
        </p:nvPicPr>
        <p:blipFill>
          <a:blip r:embed="rId3"/>
          <a:stretch>
            <a:fillRect/>
          </a:stretch>
        </p:blipFill>
        <p:spPr>
          <a:xfrm>
            <a:off x="7352483" y="4500557"/>
            <a:ext cx="1347832" cy="1833051"/>
          </a:xfrm>
          <a:prstGeom prst="rect">
            <a:avLst/>
          </a:prstGeom>
        </p:spPr>
      </p:pic>
      <p:pic>
        <p:nvPicPr>
          <p:cNvPr id="11" name="Picture 10"/>
          <p:cNvPicPr>
            <a:picLocks noChangeAspect="1"/>
          </p:cNvPicPr>
          <p:nvPr/>
        </p:nvPicPr>
        <p:blipFill>
          <a:blip r:embed="rId4"/>
          <a:stretch>
            <a:fillRect/>
          </a:stretch>
        </p:blipFill>
        <p:spPr>
          <a:xfrm>
            <a:off x="8062345" y="1321387"/>
            <a:ext cx="3942857" cy="3552381"/>
          </a:xfrm>
          <a:prstGeom prst="rect">
            <a:avLst/>
          </a:prstGeom>
        </p:spPr>
      </p:pic>
      <p:sp>
        <p:nvSpPr>
          <p:cNvPr id="3" name="Snip Same Side Corner Rectangle 2"/>
          <p:cNvSpPr/>
          <p:nvPr/>
        </p:nvSpPr>
        <p:spPr>
          <a:xfrm>
            <a:off x="245984" y="4873768"/>
            <a:ext cx="4868091" cy="1584960"/>
          </a:xfrm>
          <a:prstGeom prst="snip2Same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3200" dirty="0">
                <a:solidFill>
                  <a:srgbClr val="0070C0"/>
                </a:solidFill>
              </a:rPr>
              <a:t>Understanding what is possible with the cloud can help close the gap</a:t>
            </a:r>
          </a:p>
        </p:txBody>
      </p:sp>
    </p:spTree>
    <p:extLst>
      <p:ext uri="{BB962C8B-B14F-4D97-AF65-F5344CB8AC3E}">
        <p14:creationId xmlns:p14="http://schemas.microsoft.com/office/powerpoint/2010/main" val="30516613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Instantly analyze data from all your IoT devices and gateways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Develop massively parallel Complex Event Processing (CEP) pipelines with simplicity</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Start in seconds, scale instantly, pay per job</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Build real-time dashboards in minutes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Enterprise grade availability, auditing and support</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Establish bi-directional communication with billions of IoT devices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Authenticate per device for security-enhanced IoT solutions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Register devices at scale with IoT Hub Device Provisioning Service</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Manage your IoT devices at scale with device management</a:t>
            </a: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Find actionable insights in seconds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Start in seconds, scale in minutes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Create a global view of your IoT-scale data</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Apply Time Series Insights to your apps and solutions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Access enterprise-grade security and support</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Extend cloud intelligence to edge devices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Run artificial intelligence at the edge</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Perform edge analytics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Deploy IoT solutions from cloud to edge</a:t>
            </a: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Manage devices centrally from the cloud</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Operate with offline and intermittent connectivity</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Enable real-time decisions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Connect new and legacy devices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rPr>
              <a:t>Reduce bandwidth costs</a:t>
            </a: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0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Tree>
    <p:extLst>
      <p:ext uri="{BB962C8B-B14F-4D97-AF65-F5344CB8AC3E}">
        <p14:creationId xmlns:p14="http://schemas.microsoft.com/office/powerpoint/2010/main" val="572751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PaaS with no Infrastructure management</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Relay capabilities to build hybrid apps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Supports AMQP and common protocols such as HTTP</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Contains Event Hub, a cloud scale telemetry ingress service. </a:t>
            </a: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One to many broadcasting scenarios</a:t>
            </a:r>
          </a:p>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Filter messages</a:t>
            </a:r>
          </a:p>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Use </a:t>
            </a:r>
            <a:r>
              <a:rPr kumimoji="0" lang="en-US" sz="3527" b="0" i="0" u="none" strike="noStrike" kern="1200" cap="none" spc="0" normalizeH="0" baseline="0" noProof="0" dirty="0" err="1">
                <a:ln>
                  <a:noFill/>
                </a:ln>
                <a:gradFill>
                  <a:gsLst>
                    <a:gs pos="0">
                      <a:srgbClr val="5F5F5F"/>
                    </a:gs>
                    <a:gs pos="100000">
                      <a:srgbClr val="5F5F5F"/>
                    </a:gs>
                  </a:gsLst>
                  <a:lin ang="5400000" scaled="0"/>
                </a:gradFill>
                <a:effectLst/>
                <a:uLnTx/>
                <a:uFillTx/>
                <a:latin typeface="Calibri"/>
                <a:ea typeface="+mn-ea"/>
                <a:cs typeface="+mn-cs"/>
              </a:rPr>
              <a:t>ReceiveBatch</a:t>
            </a: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 or </a:t>
            </a:r>
            <a:r>
              <a:rPr kumimoji="0" lang="en-US" sz="3527" b="0" i="0" u="none" strike="noStrike" kern="1200" cap="none" spc="0" normalizeH="0" baseline="0" noProof="0" dirty="0" err="1">
                <a:ln>
                  <a:noFill/>
                </a:ln>
                <a:gradFill>
                  <a:gsLst>
                    <a:gs pos="0">
                      <a:srgbClr val="5F5F5F"/>
                    </a:gs>
                    <a:gs pos="100000">
                      <a:srgbClr val="5F5F5F"/>
                    </a:gs>
                  </a:gsLst>
                  <a:lin ang="5400000" scaled="0"/>
                </a:gradFill>
                <a:effectLst/>
                <a:uLnTx/>
                <a:uFillTx/>
                <a:latin typeface="Calibri"/>
                <a:ea typeface="+mn-ea"/>
                <a:cs typeface="+mn-cs"/>
              </a:rPr>
              <a:t>ReceiveBatchAsync</a:t>
            </a: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endPar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marL="0" marR="0" lvl="0" indent="0" algn="ctr" defTabSz="91367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marL="0" marR="0" lvl="0" indent="0" algn="ctr" defTabSz="91367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marL="0" marR="0" lvl="0" indent="0" algn="ctr" defTabSz="913676"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marL="0" marR="0" lvl="0" indent="0" algn="l" defTabSz="1218753" rtl="0" eaLnBrk="1" fontAlgn="auto" latinLnBrk="0" hangingPunct="1">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srgbClr val="5F5F5F"/>
                  </a:solidFill>
                  <a:effectLst/>
                  <a:uLnTx/>
                  <a:uFillTx/>
                  <a:latin typeface="Calibri"/>
                  <a:ea typeface="+mn-ea"/>
                  <a:cs typeface="+mn-cs"/>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10515600" cy="734002"/>
          </a:xfrm>
        </p:spPr>
        <p:txBody>
          <a:bodyPr>
            <a:normAutofit/>
          </a:bodyPr>
          <a:lstStyle/>
          <a:p>
            <a:r>
              <a:rPr lang="en-US" dirty="0"/>
              <a:t>Translate Business Objectives Into Actions</a:t>
            </a:r>
          </a:p>
        </p:txBody>
      </p:sp>
      <p:sp>
        <p:nvSpPr>
          <p:cNvPr id="8" name="Content Placeholder 7"/>
          <p:cNvSpPr>
            <a:spLocks noGrp="1"/>
          </p:cNvSpPr>
          <p:nvPr>
            <p:ph idx="1"/>
          </p:nvPr>
        </p:nvSpPr>
        <p:spPr>
          <a:xfrm>
            <a:off x="762001" y="1207911"/>
            <a:ext cx="11091331" cy="4888089"/>
          </a:xfrm>
        </p:spPr>
        <p:txBody>
          <a:bodyPr>
            <a:normAutofit/>
          </a:bodyPr>
          <a:lstStyle/>
          <a:p>
            <a:r>
              <a:rPr lang="en-US" sz="3600" dirty="0"/>
              <a:t>Identify Problems </a:t>
            </a:r>
            <a:r>
              <a:rPr lang="en-US" dirty="0"/>
              <a:t>(especially root problems)</a:t>
            </a:r>
          </a:p>
          <a:p>
            <a:r>
              <a:rPr lang="en-US" sz="3600" dirty="0"/>
              <a:t>Determine the requirements to solve each problem</a:t>
            </a:r>
          </a:p>
          <a:p>
            <a:r>
              <a:rPr lang="en-US" sz="3600" dirty="0"/>
              <a:t>Determine technology available to help solve the problem</a:t>
            </a:r>
          </a:p>
          <a:p>
            <a:r>
              <a:rPr lang="en-US" sz="3600" dirty="0"/>
              <a:t>Identify strategic partners</a:t>
            </a:r>
          </a:p>
          <a:p>
            <a:r>
              <a:rPr lang="en-US" sz="3600" dirty="0"/>
              <a:t>Determine likely barriers</a:t>
            </a:r>
          </a:p>
          <a:p>
            <a:r>
              <a:rPr lang="en-US" sz="3600" dirty="0"/>
              <a:t>Determine additional value (if any)</a:t>
            </a:r>
          </a:p>
          <a:p>
            <a:r>
              <a:rPr lang="en-US" sz="3600" dirty="0"/>
              <a:t>Get Started</a:t>
            </a:r>
          </a:p>
        </p:txBody>
      </p:sp>
      <p:grpSp>
        <p:nvGrpSpPr>
          <p:cNvPr id="9" name="Group 8"/>
          <p:cNvGrpSpPr/>
          <p:nvPr/>
        </p:nvGrpSpPr>
        <p:grpSpPr>
          <a:xfrm>
            <a:off x="7075015" y="2981708"/>
            <a:ext cx="3036711" cy="1340494"/>
            <a:chOff x="3372259" y="3952003"/>
            <a:chExt cx="3036711" cy="1340494"/>
          </a:xfrm>
        </p:grpSpPr>
        <p:sp>
          <p:nvSpPr>
            <p:cNvPr id="10" name="Flowchart: Punched Tape 9"/>
            <p:cNvSpPr/>
            <p:nvPr/>
          </p:nvSpPr>
          <p:spPr>
            <a:xfrm>
              <a:off x="3372259" y="3952003"/>
              <a:ext cx="3036711" cy="1340494"/>
            </a:xfrm>
            <a:prstGeom prst="flowChartPunchedTap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150" y="4357051"/>
              <a:ext cx="2469094" cy="530398"/>
            </a:xfrm>
            <a:prstGeom prst="rect">
              <a:avLst/>
            </a:prstGeom>
            <a:noFill/>
          </p:spPr>
        </p:pic>
      </p:grpSp>
      <p:pic>
        <p:nvPicPr>
          <p:cNvPr id="12" name="Picture 11"/>
          <p:cNvPicPr>
            <a:picLocks noChangeAspect="1"/>
          </p:cNvPicPr>
          <p:nvPr/>
        </p:nvPicPr>
        <p:blipFill>
          <a:blip r:embed="rId4"/>
          <a:stretch>
            <a:fillRect/>
          </a:stretch>
        </p:blipFill>
        <p:spPr>
          <a:xfrm>
            <a:off x="9053015" y="4136550"/>
            <a:ext cx="2329061" cy="776353"/>
          </a:xfrm>
          <a:prstGeom prst="rect">
            <a:avLst/>
          </a:prstGeom>
        </p:spPr>
      </p:pic>
    </p:spTree>
    <p:extLst>
      <p:ext uri="{BB962C8B-B14F-4D97-AF65-F5344CB8AC3E}">
        <p14:creationId xmlns:p14="http://schemas.microsoft.com/office/powerpoint/2010/main" val="35558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7" dur="500"/>
                                        <p:tgtEl>
                                          <p:spTgt spid="8">
                                            <p:txEl>
                                              <p:pRg st="2" end="2"/>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fltVal val="0"/>
                                          </p:val>
                                        </p:tav>
                                        <p:tav tm="100000">
                                          <p:val>
                                            <p:strVal val="#ppt_w"/>
                                          </p:val>
                                        </p:tav>
                                      </p:tavLst>
                                    </p:anim>
                                    <p:anim calcmode="lin" valueType="num">
                                      <p:cBhvr>
                                        <p:cTn id="21" dur="1000" fill="hold"/>
                                        <p:tgtEl>
                                          <p:spTgt spid="9"/>
                                        </p:tgtEl>
                                        <p:attrNameLst>
                                          <p:attrName>ppt_h</p:attrName>
                                        </p:attrNameLst>
                                      </p:cBhvr>
                                      <p:tavLst>
                                        <p:tav tm="0">
                                          <p:val>
                                            <p:fltVal val="0"/>
                                          </p:val>
                                        </p:tav>
                                        <p:tav tm="100000">
                                          <p:val>
                                            <p:strVal val="#ppt_h"/>
                                          </p:val>
                                        </p:tav>
                                      </p:tavLst>
                                    </p:anim>
                                    <p:anim calcmode="lin" valueType="num">
                                      <p:cBhvr>
                                        <p:cTn id="22" dur="1000" fill="hold"/>
                                        <p:tgtEl>
                                          <p:spTgt spid="9"/>
                                        </p:tgtEl>
                                        <p:attrNameLst>
                                          <p:attrName>style.rotation</p:attrName>
                                        </p:attrNameLst>
                                      </p:cBhvr>
                                      <p:tavLst>
                                        <p:tav tm="0">
                                          <p:val>
                                            <p:fltVal val="90"/>
                                          </p:val>
                                        </p:tav>
                                        <p:tav tm="100000">
                                          <p:val>
                                            <p:fltVal val="0"/>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8" dur="500"/>
                                        <p:tgtEl>
                                          <p:spTgt spid="8">
                                            <p:txEl>
                                              <p:pRg st="3" end="3"/>
                                            </p:txEl>
                                          </p:spTgt>
                                        </p:tgtEl>
                                      </p:cBhvr>
                                    </p:animEffect>
                                  </p:childTnLst>
                                </p:cTn>
                              </p:par>
                            </p:childTnLst>
                          </p:cTn>
                        </p:par>
                        <p:par>
                          <p:cTn id="29" fill="hold">
                            <p:stCondLst>
                              <p:cond delay="500"/>
                            </p:stCondLst>
                            <p:childTnLst>
                              <p:par>
                                <p:cTn id="30" presetID="16" presetClass="entr" presetSubtype="21"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5" end="5"/>
                                            </p:txEl>
                                          </p:spTgt>
                                        </p:tgtEl>
                                        <p:attrNameLst>
                                          <p:attrName>style.visibility</p:attrName>
                                        </p:attrNameLst>
                                      </p:cBhvr>
                                      <p:to>
                                        <p:strVal val="visible"/>
                                      </p:to>
                                    </p:set>
                                    <p:animEffect transition="in" filter="randombar(horizontal)">
                                      <p:cBhvr>
                                        <p:cTn id="42" dur="500"/>
                                        <p:tgtEl>
                                          <p:spTgt spid="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marL="0" marR="0" lvl="0" indent="0" algn="l"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Queue</a:t>
              </a:r>
              <a:endParaRPr kumimoji="0" lang="en-US" sz="1960"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marL="0" marR="0" lvl="0" indent="0" algn="ctr" defTabSz="913676"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10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Point to point communication</a:t>
            </a:r>
          </a:p>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FIFO order guarantee</a:t>
            </a:r>
          </a:p>
          <a:p>
            <a:pPr marL="571500" marR="0" lvl="0" indent="-571500" algn="l" defTabSz="91416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rPr>
              <a:t>Supports Batch Receive and Batch Send</a:t>
            </a:r>
          </a:p>
          <a:p>
            <a:pPr marL="0" marR="0" lvl="0" indent="0" algn="l" defTabSz="914166" rtl="0" eaLnBrk="1" fontAlgn="auto" latinLnBrk="0" hangingPunct="1">
              <a:lnSpc>
                <a:spcPct val="100000"/>
              </a:lnSpc>
              <a:spcBef>
                <a:spcPct val="20000"/>
              </a:spcBef>
              <a:spcAft>
                <a:spcPts val="0"/>
              </a:spcAft>
              <a:buClrTx/>
              <a:buSzTx/>
              <a:buFont typeface="Arial" pitchFamily="34" charset="0"/>
              <a:buNone/>
              <a:tabLst/>
              <a:defRPr/>
            </a:pPr>
            <a:endParaRPr kumimoji="0" lang="en-US" sz="3527" b="0" i="0" u="none" strike="noStrike" kern="1200" cap="none" spc="0" normalizeH="0" baseline="0" noProof="0" dirty="0">
              <a:ln>
                <a:noFill/>
              </a:ln>
              <a:gradFill>
                <a:gsLst>
                  <a:gs pos="0">
                    <a:srgbClr val="5F5F5F"/>
                  </a:gs>
                  <a:gs pos="100000">
                    <a:srgbClr val="5F5F5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Ingest messages at scale at high throughput, high volume and low latency</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Typical use cases are IOT and enterprise logging</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Messages are durable for 7 days</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No enterprise messaging features such as dead letter queue</a:t>
            </a: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Azure Relay</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Hybrid connections and WCF Relay are part of the Azure Relay service</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Communicate with on-premises resources without opening a firewall port</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Hybrid Connections support multi-platform scenarios. </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Hybrid Connections can be used to connect to any TCP port including SQL DB’s and Web API’s.</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WCF Relay can communicate with WCF services and .NET Framework only.</a:t>
            </a: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rPr>
              <a:t>VPN</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Connect an Azure Web App to on-premises via VPN. </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VNET integration gives a multi tenant Web App Access to resources accessible by an Azure VNET.</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r>
              <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rPr>
              <a:t>App Service Environment (ASE) can be deployed into an Azure VNET for bidirectional access. </a:t>
            </a:r>
          </a:p>
          <a:p>
            <a:pPr marL="579437" marR="0" lvl="1" indent="-342900" algn="l" defTabSz="914363" rtl="0" eaLnBrk="1" fontAlgn="auto" latinLnBrk="0" hangingPunct="1">
              <a:lnSpc>
                <a:spcPct val="100000"/>
              </a:lnSpc>
              <a:spcBef>
                <a:spcPct val="20000"/>
              </a:spcBef>
              <a:spcAft>
                <a:spcPts val="0"/>
              </a:spcAft>
              <a:buClrTx/>
              <a:buSzPct val="90000"/>
              <a:buFont typeface="Wingdings" pitchFamily="2" charset="2"/>
              <a:buChar char=""/>
              <a:tabLst/>
              <a:defRPr/>
            </a:pPr>
            <a:endParaRPr kumimoji="0" lang="en-US" sz="2400" b="0" i="0" u="none" strike="noStrike" kern="1200" cap="none" spc="0" normalizeH="0" baseline="0" noProof="0" dirty="0">
              <a:ln>
                <a:noFill/>
              </a:ln>
              <a:solidFill>
                <a:srgbClr val="5F5F5F">
                  <a:alpha val="99000"/>
                </a:srgbClr>
              </a:solidFill>
              <a:effectLst/>
              <a:uLnTx/>
              <a:uFillTx/>
              <a:latin typeface="Segoe UI"/>
              <a:ea typeface="+mn-ea"/>
              <a:cs typeface="+mn-cs"/>
            </a:endParaRP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46074" marR="0" lvl="0" indent="-342900" algn="l" defTabSz="914363" rtl="0" eaLnBrk="1" fontAlgn="auto" latinLnBrk="0" hangingPunct="1">
              <a:lnSpc>
                <a:spcPct val="100000"/>
              </a:lnSpc>
              <a:spcBef>
                <a:spcPct val="20000"/>
              </a:spcBef>
              <a:spcAft>
                <a:spcPts val="0"/>
              </a:spcAft>
              <a:buClrTx/>
              <a:buSzPct val="90000"/>
              <a:buFont typeface="Arial" pitchFamily="34" charset="0"/>
              <a:buChar char="•"/>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a:p>
            <a:pPr marL="3174" marR="0" lvl="0" indent="0" algn="l" defTabSz="914363"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70" normalizeH="0" baseline="0" noProof="0" dirty="0">
              <a:ln>
                <a:noFill/>
              </a:ln>
              <a:solidFill>
                <a:srgbClr val="5F5F5F">
                  <a:alpha val="99000"/>
                </a:srgbClr>
              </a:solidFill>
              <a:effectLst/>
              <a:uLnTx/>
              <a:uFillTx/>
              <a:latin typeface="Segoe UI"/>
              <a:ea typeface="+mn-ea"/>
              <a:cs typeface="+mn-cs"/>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101933"/>
          </a:xfrm>
        </p:spPr>
        <p:txBody>
          <a:bodyPr>
            <a:noAutofit/>
          </a:bodyPr>
          <a:lstStyle/>
          <a:p>
            <a:pPr algn="ctr" defTabSz="913507"/>
            <a:r>
              <a:rPr lang="en-US" altLang="ja-JP" sz="3529" dirty="0">
                <a:gradFill>
                  <a:gsLst>
                    <a:gs pos="1250">
                      <a:schemeClr val="tx2"/>
                    </a:gs>
                    <a:gs pos="100000">
                      <a:schemeClr val="tx2"/>
                    </a:gs>
                  </a:gsLst>
                  <a:lin ang="0" scaled="0"/>
                </a:gradFill>
                <a:cs typeface="Segoe UI"/>
              </a:rPr>
              <a:t>DevOps is the union of people, process, and tools </a:t>
            </a:r>
            <a:br>
              <a:rPr lang="en-US" altLang="ja-JP" sz="3529" dirty="0">
                <a:gradFill>
                  <a:gsLst>
                    <a:gs pos="1250">
                      <a:schemeClr val="tx2"/>
                    </a:gs>
                    <a:gs pos="100000">
                      <a:schemeClr val="tx2"/>
                    </a:gs>
                  </a:gsLst>
                  <a:lin ang="0" scaled="0"/>
                </a:gradFill>
                <a:cs typeface="Segoe UI"/>
              </a:rPr>
            </a:br>
            <a:r>
              <a:rPr lang="en-US" altLang="ja-JP" sz="3529" dirty="0">
                <a:gradFill>
                  <a:gsLst>
                    <a:gs pos="1250">
                      <a:schemeClr val="tx2"/>
                    </a:gs>
                    <a:gs pos="100000">
                      <a:schemeClr val="tx2"/>
                    </a:gs>
                  </a:gsLst>
                  <a:lin ang="0" scaled="0"/>
                </a:gradFill>
                <a:cs typeface="Segoe UI"/>
              </a:rPr>
              <a:t>to enable continuous delivery of value of our end uses. </a:t>
            </a:r>
            <a:endParaRPr lang="ja-JP" altLang="en-US" sz="3529" dirty="0">
              <a:gradFill>
                <a:gsLst>
                  <a:gs pos="1250">
                    <a:schemeClr val="tx2"/>
                  </a:gs>
                  <a:gs pos="100000">
                    <a:schemeClr val="tx2"/>
                  </a:gs>
                </a:gsLst>
                <a:lin ang="0" scaled="0"/>
              </a:gradFill>
            </a:endParaRPr>
          </a:p>
        </p:txBody>
      </p:sp>
      <p:grpSp>
        <p:nvGrpSpPr>
          <p:cNvPr id="8" name="Group 7"/>
          <p:cNvGrpSpPr/>
          <p:nvPr/>
        </p:nvGrpSpPr>
        <p:grpSpPr>
          <a:xfrm>
            <a:off x="4274539" y="4943389"/>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prstClr val="white"/>
                      </a:gs>
                      <a:gs pos="100000">
                        <a:prstClr val="white"/>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prstClr val="white"/>
                      </a:gs>
                      <a:gs pos="100000">
                        <a:prstClr val="white"/>
                      </a:gs>
                    </a:gsLst>
                    <a:lin ang="0" scaled="0"/>
                  </a:gradFill>
                </a:rPr>
                <a:t>Process</a:t>
              </a:r>
              <a:endParaRPr lang="ja-JP" altLang="en-US" sz="3920" dirty="0">
                <a:ln w="0"/>
                <a:gradFill>
                  <a:gsLst>
                    <a:gs pos="1250">
                      <a:prstClr val="white"/>
                    </a:gs>
                    <a:gs pos="100000">
                      <a:prstClr val="white"/>
                    </a:gs>
                  </a:gsLst>
                  <a:lin ang="0" scaled="0"/>
                </a:gradFill>
              </a:endParaRPr>
            </a:p>
          </p:txBody>
        </p:sp>
      </p:grpSp>
      <p:grpSp>
        <p:nvGrpSpPr>
          <p:cNvPr id="9" name="Group 8"/>
          <p:cNvGrpSpPr/>
          <p:nvPr/>
        </p:nvGrpSpPr>
        <p:grpSpPr>
          <a:xfrm>
            <a:off x="8046854" y="4943390"/>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prstClr val="white"/>
                      </a:gs>
                      <a:gs pos="100000">
                        <a:prstClr val="white"/>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prstClr val="white"/>
                      </a:gs>
                      <a:gs pos="100000">
                        <a:prstClr val="white"/>
                      </a:gs>
                    </a:gsLst>
                    <a:lin ang="0" scaled="0"/>
                  </a:gradFill>
                </a:rPr>
                <a:t>Tools</a:t>
              </a:r>
              <a:endParaRPr lang="ja-JP" altLang="en-US" sz="3920" dirty="0">
                <a:ln w="0"/>
                <a:gradFill>
                  <a:gsLst>
                    <a:gs pos="1250">
                      <a:prstClr val="white"/>
                    </a:gs>
                    <a:gs pos="100000">
                      <a:prstClr val="white"/>
                    </a:gs>
                  </a:gsLst>
                  <a:lin ang="0" scaled="0"/>
                </a:gradFill>
              </a:endParaRPr>
            </a:p>
          </p:txBody>
        </p:sp>
      </p:grpSp>
      <p:grpSp>
        <p:nvGrpSpPr>
          <p:cNvPr id="19" name="Group 18"/>
          <p:cNvGrpSpPr/>
          <p:nvPr/>
        </p:nvGrpSpPr>
        <p:grpSpPr>
          <a:xfrm>
            <a:off x="502222" y="4948600"/>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55">
                <a:spcBef>
                  <a:spcPct val="0"/>
                </a:spcBef>
                <a:spcAft>
                  <a:spcPct val="0"/>
                </a:spcAft>
              </a:pPr>
              <a:r>
                <a:rPr lang="en-US" altLang="ja-JP" sz="5293" b="1" dirty="0">
                  <a:ln w="0"/>
                  <a:gradFill>
                    <a:gsLst>
                      <a:gs pos="1250">
                        <a:prstClr val="white"/>
                      </a:gs>
                      <a:gs pos="100000">
                        <a:prstClr val="white"/>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55">
                <a:spcBef>
                  <a:spcPct val="0"/>
                </a:spcBef>
                <a:spcAft>
                  <a:spcPct val="0"/>
                </a:spcAft>
              </a:pPr>
              <a:r>
                <a:rPr lang="en-US" altLang="ja-JP" sz="3920" dirty="0">
                  <a:ln w="0"/>
                  <a:gradFill>
                    <a:gsLst>
                      <a:gs pos="1250">
                        <a:prstClr val="white"/>
                      </a:gs>
                      <a:gs pos="100000">
                        <a:prstClr val="white"/>
                      </a:gs>
                    </a:gsLst>
                    <a:lin ang="0" scaled="0"/>
                  </a:gradFill>
                </a:rPr>
                <a:t>People</a:t>
              </a:r>
              <a:endParaRPr lang="ja-JP" altLang="en-US" sz="3920" dirty="0">
                <a:ln w="0"/>
                <a:gradFill>
                  <a:gsLst>
                    <a:gs pos="1250">
                      <a:prstClr val="white"/>
                    </a:gs>
                    <a:gs pos="100000">
                      <a:prstClr val="white"/>
                    </a:gs>
                  </a:gsLst>
                  <a:lin ang="0" scaled="0"/>
                </a:gradFill>
              </a:endParaRPr>
            </a:p>
          </p:txBody>
        </p:sp>
      </p:gr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06" y="1491890"/>
            <a:ext cx="1691063" cy="3026756"/>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2004" y="1863562"/>
            <a:ext cx="1303997" cy="2559869"/>
          </a:xfrm>
          <a:prstGeom prst="rect">
            <a:avLst/>
          </a:prstGeom>
        </p:spPr>
      </p:pic>
      <p:grpSp>
        <p:nvGrpSpPr>
          <p:cNvPr id="5" name="Group 4"/>
          <p:cNvGrpSpPr/>
          <p:nvPr/>
        </p:nvGrpSpPr>
        <p:grpSpPr>
          <a:xfrm>
            <a:off x="4478999" y="1490603"/>
            <a:ext cx="3234003" cy="3235117"/>
            <a:chOff x="3763989" y="1325427"/>
            <a:chExt cx="4610100" cy="4611688"/>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ja-JP" altLang="en-US" sz="1765" dirty="0">
                <a:solidFill>
                  <a:srgbClr val="404040"/>
                </a:solidFill>
              </a:endParaRPr>
            </a:p>
          </p:txBody>
        </p:sp>
      </p:grpSp>
      <p:grpSp>
        <p:nvGrpSpPr>
          <p:cNvPr id="4" name="Group 4"/>
          <p:cNvGrpSpPr>
            <a:grpSpLocks noChangeAspect="1"/>
          </p:cNvGrpSpPr>
          <p:nvPr/>
        </p:nvGrpSpPr>
        <p:grpSpPr bwMode="auto">
          <a:xfrm>
            <a:off x="7746214" y="621351"/>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ja-JP" altLang="en-US" sz="1765" dirty="0">
                <a:solidFill>
                  <a:prstClr val="black"/>
                </a:solidFill>
              </a:endParaRPr>
            </a:p>
          </p:txBody>
        </p:sp>
      </p:grpSp>
      <p:sp>
        <p:nvSpPr>
          <p:cNvPr id="25" name="TextBox 24"/>
          <p:cNvSpPr txBox="1"/>
          <p:nvPr/>
        </p:nvSpPr>
        <p:spPr>
          <a:xfrm>
            <a:off x="1144463" y="2655652"/>
            <a:ext cx="751236"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prstClr val="black">
                        <a:lumMod val="50000"/>
                      </a:prstClr>
                    </a:gs>
                    <a:gs pos="30000">
                      <a:prstClr val="black">
                        <a:lumMod val="50000"/>
                      </a:prstClr>
                    </a:gs>
                  </a:gsLst>
                  <a:lin ang="5400000" scaled="0"/>
                </a:gradFill>
              </a:rPr>
              <a:t>DEV</a:t>
            </a:r>
            <a:endParaRPr lang="ja-JP" altLang="en-US" sz="1568" b="1" dirty="0">
              <a:gradFill>
                <a:gsLst>
                  <a:gs pos="2917">
                    <a:prstClr val="black">
                      <a:lumMod val="50000"/>
                    </a:prstClr>
                  </a:gs>
                  <a:gs pos="30000">
                    <a:prstClr val="black">
                      <a:lumMod val="50000"/>
                    </a:prstClr>
                  </a:gs>
                </a:gsLst>
                <a:lin ang="5400000" scaled="0"/>
              </a:gradFill>
            </a:endParaRPr>
          </a:p>
        </p:txBody>
      </p:sp>
      <p:pic>
        <p:nvPicPr>
          <p:cNvPr id="56" name="Picture 55"/>
          <p:cNvPicPr>
            <a:picLocks/>
          </p:cNvPicPr>
          <p:nvPr/>
        </p:nvPicPr>
        <p:blipFill>
          <a:blip r:embed="rId9"/>
          <a:stretch>
            <a:fillRect/>
          </a:stretch>
        </p:blipFill>
        <p:spPr>
          <a:xfrm>
            <a:off x="2581197" y="2316989"/>
            <a:ext cx="121204" cy="134464"/>
          </a:xfrm>
          <a:prstGeom prst="rect">
            <a:avLst/>
          </a:prstGeom>
        </p:spPr>
      </p:pic>
      <p:pic>
        <p:nvPicPr>
          <p:cNvPr id="57" name="Picture 56"/>
          <p:cNvPicPr>
            <a:picLocks/>
          </p:cNvPicPr>
          <p:nvPr/>
        </p:nvPicPr>
        <p:blipFill>
          <a:blip r:embed="rId9"/>
          <a:stretch>
            <a:fillRect/>
          </a:stretch>
        </p:blipFill>
        <p:spPr>
          <a:xfrm flipH="1">
            <a:off x="2850343" y="2316989"/>
            <a:ext cx="121204" cy="134464"/>
          </a:xfrm>
          <a:prstGeom prst="rect">
            <a:avLst/>
          </a:prstGeom>
        </p:spPr>
      </p:pic>
      <p:sp>
        <p:nvSpPr>
          <p:cNvPr id="58" name="TextBox 57"/>
          <p:cNvSpPr txBox="1"/>
          <p:nvPr/>
        </p:nvSpPr>
        <p:spPr>
          <a:xfrm>
            <a:off x="2402004" y="2655652"/>
            <a:ext cx="751802" cy="506901"/>
          </a:xfrm>
          <a:prstGeom prst="rect">
            <a:avLst/>
          </a:prstGeom>
          <a:noFill/>
        </p:spPr>
        <p:txBody>
          <a:bodyPr wrap="none" lIns="179285" tIns="143428" rIns="179285" bIns="143428" rtlCol="0">
            <a:spAutoFit/>
          </a:bodyPr>
          <a:lstStyle/>
          <a:p>
            <a:pPr defTabSz="914403">
              <a:lnSpc>
                <a:spcPct val="90000"/>
              </a:lnSpc>
              <a:spcAft>
                <a:spcPts val="588"/>
              </a:spcAft>
            </a:pPr>
            <a:r>
              <a:rPr lang="en-US" altLang="ja-JP" sz="1568" b="1" dirty="0">
                <a:gradFill>
                  <a:gsLst>
                    <a:gs pos="2917">
                      <a:prstClr val="white"/>
                    </a:gs>
                    <a:gs pos="30000">
                      <a:prstClr val="white"/>
                    </a:gs>
                  </a:gsLst>
                  <a:lin ang="5400000" scaled="0"/>
                </a:gradFill>
              </a:rPr>
              <a:t>OPS</a:t>
            </a:r>
            <a:endParaRPr lang="ja-JP" altLang="en-US" sz="1568" b="1" dirty="0">
              <a:gradFill>
                <a:gsLst>
                  <a:gs pos="2917">
                    <a:prstClr val="white"/>
                  </a:gs>
                  <a:gs pos="30000">
                    <a:prstClr val="white"/>
                  </a:gs>
                </a:gsLst>
                <a:lin ang="5400000" scaled="0"/>
              </a:gradFill>
            </a:endParaRPr>
          </a:p>
        </p:txBody>
      </p:sp>
      <p:sp>
        <p:nvSpPr>
          <p:cNvPr id="3" name="TextBox 2">
            <a:extLst>
              <a:ext uri="{FF2B5EF4-FFF2-40B4-BE49-F238E27FC236}">
                <a16:creationId xmlns:a16="http://schemas.microsoft.com/office/drawing/2014/main" id="{03F88470-A6AE-48A8-B3A0-9DFD75069A7C}"/>
              </a:ext>
            </a:extLst>
          </p:cNvPr>
          <p:cNvSpPr txBox="1"/>
          <p:nvPr/>
        </p:nvSpPr>
        <p:spPr>
          <a:xfrm>
            <a:off x="1" y="5998560"/>
            <a:ext cx="12152060" cy="960263"/>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prstClr val="black"/>
                    </a:gs>
                    <a:gs pos="30000">
                      <a:prstClr val="black"/>
                    </a:gs>
                  </a:gsLst>
                  <a:lin ang="5400000" scaled="0"/>
                </a:gradFill>
              </a:rPr>
              <a:t>Shared Mission:</a:t>
            </a:r>
            <a:br>
              <a:rPr lang="en-US" sz="2000" b="1" dirty="0">
                <a:gradFill>
                  <a:gsLst>
                    <a:gs pos="2917">
                      <a:prstClr val="black"/>
                    </a:gs>
                    <a:gs pos="30000">
                      <a:prstClr val="black"/>
                    </a:gs>
                  </a:gsLst>
                  <a:lin ang="5400000" scaled="0"/>
                </a:gradFill>
              </a:rPr>
            </a:br>
            <a:r>
              <a:rPr lang="en-US" sz="2800" b="1" dirty="0">
                <a:gradFill>
                  <a:gsLst>
                    <a:gs pos="2917">
                      <a:prstClr val="black"/>
                    </a:gs>
                    <a:gs pos="30000">
                      <a:prstClr val="black"/>
                    </a:gs>
                  </a:gsLst>
                  <a:lin ang="5400000" scaled="0"/>
                </a:gradFill>
              </a:rPr>
              <a:t>Deliver a great product that inspires our customers to become raving fans</a:t>
            </a:r>
          </a:p>
        </p:txBody>
      </p:sp>
    </p:spTree>
    <p:extLst>
      <p:ext uri="{BB962C8B-B14F-4D97-AF65-F5344CB8AC3E}">
        <p14:creationId xmlns:p14="http://schemas.microsoft.com/office/powerpoint/2010/main" val="159104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9936" y="1061226"/>
            <a:ext cx="10127352" cy="4700130"/>
          </a:xfrm>
          <a:prstGeom prst="rect">
            <a:avLst/>
          </a:prstGeom>
        </p:spPr>
      </p:pic>
      <p:sp>
        <p:nvSpPr>
          <p:cNvPr id="3" name="Title 2"/>
          <p:cNvSpPr>
            <a:spLocks noGrp="1"/>
          </p:cNvSpPr>
          <p:nvPr>
            <p:ph type="title"/>
          </p:nvPr>
        </p:nvSpPr>
        <p:spPr>
          <a:xfrm>
            <a:off x="228599" y="228601"/>
            <a:ext cx="11734801" cy="502920"/>
          </a:xfrm>
        </p:spPr>
        <p:txBody>
          <a:bodyPr>
            <a:normAutofit fontScale="90000"/>
          </a:bodyPr>
          <a:lstStyle/>
          <a:p>
            <a:pPr algn="ctr"/>
            <a:r>
              <a:rPr lang="en-US" b="1" dirty="0"/>
              <a:t>Culture Change &amp; Digital Transformation</a:t>
            </a:r>
          </a:p>
        </p:txBody>
      </p:sp>
      <p:sp>
        <p:nvSpPr>
          <p:cNvPr id="2" name="Rectangle 1">
            <a:extLst>
              <a:ext uri="{FF2B5EF4-FFF2-40B4-BE49-F238E27FC236}">
                <a16:creationId xmlns:a16="http://schemas.microsoft.com/office/drawing/2014/main" id="{EF830D8F-CE11-43F7-8089-5295073EE146}"/>
              </a:ext>
            </a:extLst>
          </p:cNvPr>
          <p:cNvSpPr>
            <a:spLocks noChangeArrowheads="1"/>
          </p:cNvSpPr>
          <p:nvPr/>
        </p:nvSpPr>
        <p:spPr bwMode="auto">
          <a:xfrm>
            <a:off x="3559277" y="5957426"/>
            <a:ext cx="8250977"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r" eaLnBrk="0" fontAlgn="base" hangingPunct="0">
              <a:spcBef>
                <a:spcPct val="0"/>
              </a:spcBef>
              <a:spcAft>
                <a:spcPct val="0"/>
              </a:spcAft>
            </a:pPr>
            <a:r>
              <a:rPr lang="en-US" altLang="en-US" sz="1000" b="1" dirty="0">
                <a:solidFill>
                  <a:prstClr val="black"/>
                </a:solidFill>
                <a:latin typeface="Arial" panose="020B0604020202020204" pitchFamily="34" charset="0"/>
              </a:rPr>
              <a:t>Hit Refresh</a:t>
            </a:r>
          </a:p>
          <a:p>
            <a:pPr lvl="1" algn="r" eaLnBrk="0" fontAlgn="base" hangingPunct="0">
              <a:spcBef>
                <a:spcPct val="0"/>
              </a:spcBef>
              <a:spcAft>
                <a:spcPct val="0"/>
              </a:spcAft>
            </a:pPr>
            <a:r>
              <a:rPr lang="en-US" altLang="en-US" sz="1600" dirty="0">
                <a:solidFill>
                  <a:prstClr val="black"/>
                </a:solidFill>
                <a:latin typeface="Arial" panose="020B0604020202020204" pitchFamily="34" charset="0"/>
              </a:rPr>
              <a:t>The Quest to Rediscover Microsoft's Soul and Imagine a Better Future for Everyone</a:t>
            </a:r>
            <a:endParaRPr lang="en-US" altLang="en-US" sz="6000" dirty="0">
              <a:solidFill>
                <a:prstClr val="black"/>
              </a:solidFill>
              <a:latin typeface="Arial" panose="020B0604020202020204" pitchFamily="34" charset="0"/>
            </a:endParaRPr>
          </a:p>
          <a:p>
            <a:pPr lvl="1" algn="r" eaLnBrk="0" fontAlgn="base" hangingPunct="0">
              <a:spcBef>
                <a:spcPct val="0"/>
              </a:spcBef>
              <a:spcAft>
                <a:spcPct val="0"/>
              </a:spcAft>
            </a:pPr>
            <a:r>
              <a:rPr lang="en-US" altLang="en-US" sz="1000" dirty="0">
                <a:solidFill>
                  <a:prstClr val="black"/>
                </a:solidFill>
                <a:latin typeface="Arial" panose="020B0604020202020204" pitchFamily="34" charset="0"/>
              </a:rPr>
              <a:t>2017 - Satya Nadella, Greg Shaw, Jill Tracie Nichols - Biography &amp; Memoirs </a:t>
            </a:r>
          </a:p>
          <a:p>
            <a:pPr eaLnBrk="0" fontAlgn="base" hangingPunct="0">
              <a:spcBef>
                <a:spcPct val="0"/>
              </a:spcBef>
              <a:spcAft>
                <a:spcPct val="0"/>
              </a:spcAft>
            </a:pPr>
            <a:endParaRPr lang="en-US" altLang="en-US" dirty="0">
              <a:solidFill>
                <a:prstClr val="black"/>
              </a:solidFill>
              <a:latin typeface="Arial" panose="020B0604020202020204" pitchFamily="34" charset="0"/>
            </a:endParaRPr>
          </a:p>
        </p:txBody>
      </p:sp>
      <p:pic>
        <p:nvPicPr>
          <p:cNvPr id="6" name="Picture 5">
            <a:extLst>
              <a:ext uri="{FF2B5EF4-FFF2-40B4-BE49-F238E27FC236}">
                <a16:creationId xmlns:a16="http://schemas.microsoft.com/office/drawing/2014/main" id="{02FC4CA2-7F41-489D-8953-CCEF02F8D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646" y="4528676"/>
            <a:ext cx="952500" cy="1428750"/>
          </a:xfrm>
          <a:prstGeom prst="rect">
            <a:avLst/>
          </a:prstGeom>
        </p:spPr>
      </p:pic>
    </p:spTree>
    <p:extLst>
      <p:ext uri="{BB962C8B-B14F-4D97-AF65-F5344CB8AC3E}">
        <p14:creationId xmlns:p14="http://schemas.microsoft.com/office/powerpoint/2010/main" val="336890577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6.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5184</TotalTime>
  <Words>12376</Words>
  <Application>Microsoft Office PowerPoint</Application>
  <PresentationFormat>Widescreen</PresentationFormat>
  <Paragraphs>1217</Paragraphs>
  <Slides>72</Slides>
  <Notes>69</Notes>
  <HiddenSlides>1</HiddenSlides>
  <MMClips>0</MMClips>
  <ScaleCrop>false</ScaleCrop>
  <HeadingPairs>
    <vt:vector size="6" baseType="variant">
      <vt:variant>
        <vt:lpstr>Fonts Used</vt:lpstr>
      </vt:variant>
      <vt:variant>
        <vt:i4>21</vt:i4>
      </vt:variant>
      <vt:variant>
        <vt:lpstr>Theme</vt:lpstr>
      </vt:variant>
      <vt:variant>
        <vt:i4>15</vt:i4>
      </vt:variant>
      <vt:variant>
        <vt:lpstr>Slide Titles</vt:lpstr>
      </vt:variant>
      <vt:variant>
        <vt:i4>72</vt:i4>
      </vt:variant>
    </vt:vector>
  </HeadingPairs>
  <TitlesOfParts>
    <vt:vector size="108" baseType="lpstr">
      <vt:lpstr>MS PGothic</vt:lpstr>
      <vt:lpstr>SimSun</vt:lpstr>
      <vt:lpstr>游ゴシック</vt:lpstr>
      <vt:lpstr>游ゴシック Light</vt:lpstr>
      <vt:lpstr>Arial</vt:lpstr>
      <vt:lpstr>Arial Narrow</vt:lpstr>
      <vt:lpstr>Calibri</vt:lpstr>
      <vt:lpstr>Calibri Light</vt:lpstr>
      <vt:lpstr>Consolas</vt:lpstr>
      <vt:lpstr>Courier New</vt:lpstr>
      <vt:lpstr>Mangal</vt:lpstr>
      <vt:lpstr>Segoe Semibold</vt:lpstr>
      <vt:lpstr>Segoe UI</vt:lpstr>
      <vt:lpstr>Segoe UI Bold</vt:lpstr>
      <vt:lpstr>Segoe UI Light</vt:lpstr>
      <vt:lpstr>Segoe UI Semibold</vt:lpstr>
      <vt:lpstr>Segoe UI Semilight</vt:lpstr>
      <vt:lpstr>Times New Roman</vt:lpstr>
      <vt:lpstr>Trebuchet MS</vt:lpstr>
      <vt:lpstr>Verdana</vt:lpstr>
      <vt:lpstr>Wingdings</vt:lpstr>
      <vt:lpstr>1_Office Theme</vt:lpstr>
      <vt:lpstr>2_Office Theme</vt:lpstr>
      <vt:lpstr>1_Server and Cloud 2013</vt:lpstr>
      <vt:lpstr>2_COLOR TEMPLATE</vt:lpstr>
      <vt:lpstr>5-50111_Build 2017_LIGHT GRAY TEMPLATE</vt:lpstr>
      <vt:lpstr>Connect_2016_Template_Light</vt:lpstr>
      <vt:lpstr>NG_MOC_Core_ModuleNew2</vt:lpstr>
      <vt:lpstr>Office Theme</vt:lpstr>
      <vt:lpstr>5_Office Theme</vt:lpstr>
      <vt:lpstr>1_5-50113_Microsoft_Ready_Light_Template</vt:lpstr>
      <vt:lpstr>3_Office Theme</vt:lpstr>
      <vt:lpstr>4_Office Theme</vt:lpstr>
      <vt:lpstr>1_NG_MOC_Core_ModuleNew2</vt:lpstr>
      <vt:lpstr>6_Office Theme</vt:lpstr>
      <vt:lpstr>7_Office Theme</vt:lpstr>
      <vt:lpstr>Data &amp; Cloud Skill Up and Exam Ready Workshop  Exam 70-535: Architecting Azure Solutions </vt:lpstr>
      <vt:lpstr>Agenda – Day 1</vt:lpstr>
      <vt:lpstr>Agenda – Day 2 </vt:lpstr>
      <vt:lpstr>Exam Jump Start 70-535 Architecting Microsoft Azure Solutions DevOps and Next Steps </vt:lpstr>
      <vt:lpstr>Architect Defined</vt:lpstr>
      <vt:lpstr>2016 CIO Priorities &amp; Challenges</vt:lpstr>
      <vt:lpstr>Translate Business Objectives Into Actions</vt:lpstr>
      <vt:lpstr>DevOps is the union of people, process, and tools  to enable continuous delivery of value of our end uses. </vt:lpstr>
      <vt:lpstr>Culture Change &amp; Digital Transformation</vt:lpstr>
      <vt:lpstr>Value Stream Mapping – Understanding and Teaching</vt:lpstr>
      <vt:lpstr>Tip: Must Read Book </vt:lpstr>
      <vt:lpstr>What is DevOps…</vt:lpstr>
      <vt:lpstr>Traditional vs modern dev-ops</vt:lpstr>
      <vt:lpstr>Containerization</vt:lpstr>
      <vt:lpstr>Cloud is a new way to think about a datacenter </vt:lpstr>
      <vt:lpstr>DevOps Journey</vt:lpstr>
      <vt:lpstr>Kickstart Your DevOps Journey</vt:lpstr>
      <vt:lpstr>Questions… Answered at Events</vt:lpstr>
      <vt:lpstr>Azure..Like Visio, you start with a blank canvas…</vt:lpstr>
      <vt:lpstr>Tips, Tricks and Field Experiences </vt:lpstr>
      <vt:lpstr>Tips, Tricks and Field Experiences </vt:lpstr>
      <vt:lpstr>Event Notifications – Http://ITProGuru.com/join Example: Azure Certification Jump Start  70-534 Architecting Microsoft Azure Solutions </vt:lpstr>
      <vt:lpstr>PowerPoint Presentation</vt:lpstr>
      <vt:lpstr>More Resources</vt:lpstr>
      <vt:lpstr>Operational Readiness </vt:lpstr>
      <vt:lpstr>Design for Operations (10-15%)</vt:lpstr>
      <vt:lpstr>PowerPoint Presentation</vt:lpstr>
      <vt:lpstr>Microsoft Products and Services – Platform Services</vt:lpstr>
      <vt:lpstr>Microsoft Products and Services – Application / Infra</vt:lpstr>
      <vt:lpstr>Microsoft Product and Services - Shared</vt:lpstr>
      <vt:lpstr>Azure Application Insights</vt:lpstr>
      <vt:lpstr>Application Insights</vt:lpstr>
      <vt:lpstr>Application Insights Ecosystem</vt:lpstr>
      <vt:lpstr>PowerPoint Presentation</vt:lpstr>
      <vt:lpstr>Azure Log Analytics</vt:lpstr>
      <vt:lpstr>PowerPoint Presentation</vt:lpstr>
      <vt:lpstr>Desired State Configuration (DSC)</vt:lpstr>
      <vt:lpstr>Demo –Azure Security Center and other Assorted Tools and Toys</vt:lpstr>
      <vt:lpstr>Compute Infrastructure</vt:lpstr>
      <vt:lpstr>Design Compute Infrastructure (20-25%)</vt:lpstr>
      <vt:lpstr>PowerPoint Presentation</vt:lpstr>
      <vt:lpstr>Azure Resource Manager (ARM) </vt:lpstr>
      <vt:lpstr>Azure Resource Manager Terminology</vt:lpstr>
      <vt:lpstr>Reusable ARM Templates</vt:lpstr>
      <vt:lpstr>Security and Identity Solutions</vt:lpstr>
      <vt:lpstr>Design Security and Identity Solutions (20%-25%)</vt:lpstr>
      <vt:lpstr>On-Premise Active Directory vs Azure AD</vt:lpstr>
      <vt:lpstr>Azure AD Edition Features</vt:lpstr>
      <vt:lpstr>Azure AD Premium Features</vt:lpstr>
      <vt:lpstr>Azure AD Connect</vt:lpstr>
      <vt:lpstr>Azure AD Connect</vt:lpstr>
      <vt:lpstr>Azure AD Connect SSO</vt:lpstr>
      <vt:lpstr>Data and Storage</vt:lpstr>
      <vt:lpstr>Defining High Availability 2 or more Azure VMs</vt:lpstr>
      <vt:lpstr>Availability Sets</vt:lpstr>
      <vt:lpstr>PowerPoint Presentation</vt:lpstr>
      <vt:lpstr>PowerPoint Presentation</vt:lpstr>
      <vt:lpstr>PowerPoint Presentation</vt:lpstr>
      <vt:lpstr>Design Solutions by using Platform Services (10-15%)</vt:lpstr>
      <vt:lpstr>Cognitive Services</vt:lpstr>
      <vt:lpstr>PowerPoint Presentation</vt:lpstr>
      <vt:lpstr>Bot Services</vt:lpstr>
      <vt:lpstr>Stream Analytics</vt:lpstr>
      <vt:lpstr>IoT Hub</vt:lpstr>
      <vt:lpstr>Time Series Insights</vt:lpstr>
      <vt:lpstr>IoT Edge</vt:lpstr>
      <vt:lpstr>PowerPoint Presentation</vt:lpstr>
      <vt:lpstr>Service bus</vt:lpstr>
      <vt:lpstr>Service Bus Topic</vt:lpstr>
      <vt:lpstr>Service Bus Queue</vt:lpstr>
      <vt:lpstr>Event Hub</vt:lpstr>
      <vt:lpstr>Connectivity for Hybrid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Coach Culbertson</dc:creator>
  <cp:lastModifiedBy>Coach Culbertson</cp:lastModifiedBy>
  <cp:revision>16</cp:revision>
  <dcterms:created xsi:type="dcterms:W3CDTF">2018-05-04T20:27:20Z</dcterms:created>
  <dcterms:modified xsi:type="dcterms:W3CDTF">2018-05-08T18:03:36Z</dcterms:modified>
</cp:coreProperties>
</file>